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719" r:id="rId1"/>
  </p:sldMasterIdLst>
  <p:notesMasterIdLst>
    <p:notesMasterId r:id="rId5"/>
  </p:notesMasterIdLst>
  <p:handoutMasterIdLst>
    <p:handoutMasterId r:id="rId6"/>
  </p:handoutMasterIdLst>
  <p:sldIdLst>
    <p:sldId id="464" r:id="rId2"/>
    <p:sldId id="487" r:id="rId3"/>
    <p:sldId id="488" r:id="rId4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80AD"/>
    <a:srgbClr val="461E64"/>
    <a:srgbClr val="57257D"/>
    <a:srgbClr val="CBCBCB"/>
    <a:srgbClr val="E7E7E7"/>
    <a:srgbClr val="9B9DFB"/>
    <a:srgbClr val="0896F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2988" autoAdjust="0"/>
  </p:normalViewPr>
  <p:slideViewPr>
    <p:cSldViewPr>
      <p:cViewPr varScale="1">
        <p:scale>
          <a:sx n="85" d="100"/>
          <a:sy n="85" d="100"/>
        </p:scale>
        <p:origin x="77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notesViewPr>
    <p:cSldViewPr>
      <p:cViewPr varScale="1">
        <p:scale>
          <a:sx n="59" d="100"/>
          <a:sy n="59" d="100"/>
        </p:scale>
        <p:origin x="-2424" y="-102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t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95866536-DF4D-4331-93E5-36C16BC26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2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t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t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b" anchorCtr="0" compatLnSpc="1">
            <a:prstTxWarp prst="textNoShape">
              <a:avLst/>
            </a:prstTxWarp>
          </a:bodyPr>
          <a:lstStyle>
            <a:lvl1pPr algn="l" defTabSz="917575" eaLnBrk="0" hangingPunct="0">
              <a:defRPr sz="1200" b="0" dirty="0">
                <a:latin typeface="Times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63" tIns="45931" rIns="91863" bIns="45931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D15F472B-1927-4C08-89D6-D60ED63B52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14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52211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0" y="1371600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60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Presentation title</a:t>
            </a: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6324600"/>
            <a:ext cx="1992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4114800" y="228600"/>
            <a:ext cx="5029200" cy="3352800"/>
          </a:xfrm>
          <a:prstGeom prst="rect">
            <a:avLst/>
          </a:prstGeom>
          <a:solidFill>
            <a:srgbClr val="74A5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3352800"/>
            <a:ext cx="9144000" cy="2590800"/>
          </a:xfrm>
          <a:prstGeom prst="rect">
            <a:avLst/>
          </a:prstGeom>
          <a:solidFill>
            <a:srgbClr val="09367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b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6" name="Picture 30" descr="APC03d06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4114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B74511B5-59CB-4EEE-9983-E8D280258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6096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6096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513A847D-1D2A-432E-9626-4099CD359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981200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4114800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97727C5C-2889-47F6-8BDF-0F34A22C5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78A54BF7-C562-43B9-A850-EA6FC8D82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3776634E-97CA-44CA-AB45-76FD10BB5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9D8D1EAF-F3CE-40E7-BD8F-F017B036C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24AA594D-A08D-4F77-BE56-572E2FDDE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CC482224-61C2-4457-B42F-15EC6E925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CBE563AC-B818-4805-882C-16D35E79A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BC822AF8-6753-48C0-9755-163344E01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 b="1">
                <a:cs typeface="+mn-cs"/>
              </a:defRPr>
            </a:lvl1pPr>
          </a:lstStyle>
          <a:p>
            <a:pPr>
              <a:defRPr/>
            </a:pPr>
            <a:fld id="{E7CAA303-FF12-4F86-9EB8-5A2912DC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933450"/>
          </a:xfrm>
          <a:prstGeom prst="rect">
            <a:avLst/>
          </a:prstGeom>
          <a:solidFill>
            <a:srgbClr val="74A5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0" y="6375400"/>
            <a:ext cx="199231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FD05ED8F-0674-4ADD-91BE-ACABDAF3C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B8873"/>
        </a:buClr>
        <a:defRPr sz="3200" b="1">
          <a:solidFill>
            <a:srgbClr val="02628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4A5CD"/>
        </a:buClr>
        <a:buFont typeface="Wingdings" pitchFamily="2" charset="2"/>
        <a:buChar char="§"/>
        <a:defRPr sz="2400">
          <a:solidFill>
            <a:srgbClr val="026288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2"/>
          <p:cNvSpPr>
            <a:spLocks noChangeArrowheads="1"/>
          </p:cNvSpPr>
          <p:nvPr/>
        </p:nvSpPr>
        <p:spPr bwMode="auto">
          <a:xfrm>
            <a:off x="6829425" y="2381250"/>
            <a:ext cx="2219325" cy="828675"/>
          </a:xfrm>
          <a:prstGeom prst="homePlate">
            <a:avLst>
              <a:gd name="adj" fmla="val 66954"/>
            </a:avLst>
          </a:prstGeom>
          <a:solidFill>
            <a:srgbClr val="6997C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Sustain 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&amp; 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Spread</a:t>
            </a:r>
          </a:p>
        </p:txBody>
      </p:sp>
      <p:sp>
        <p:nvSpPr>
          <p:cNvPr id="16386" name="AutoShape 23"/>
          <p:cNvSpPr>
            <a:spLocks noChangeArrowheads="1"/>
          </p:cNvSpPr>
          <p:nvPr/>
        </p:nvSpPr>
        <p:spPr bwMode="auto">
          <a:xfrm>
            <a:off x="5162550" y="2381250"/>
            <a:ext cx="2219325" cy="828675"/>
          </a:xfrm>
          <a:prstGeom prst="homePlate">
            <a:avLst>
              <a:gd name="adj" fmla="val 66954"/>
            </a:avLst>
          </a:prstGeom>
          <a:solidFill>
            <a:srgbClr val="6997C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   Implement/ 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Control</a:t>
            </a:r>
          </a:p>
        </p:txBody>
      </p:sp>
      <p:sp>
        <p:nvSpPr>
          <p:cNvPr id="16387" name="AutoShape 24"/>
          <p:cNvSpPr>
            <a:spLocks noChangeArrowheads="1"/>
          </p:cNvSpPr>
          <p:nvPr/>
        </p:nvSpPr>
        <p:spPr bwMode="auto">
          <a:xfrm>
            <a:off x="3486150" y="2381250"/>
            <a:ext cx="2219325" cy="828675"/>
          </a:xfrm>
          <a:prstGeom prst="homePlate">
            <a:avLst>
              <a:gd name="adj" fmla="val 66954"/>
            </a:avLst>
          </a:prstGeom>
          <a:solidFill>
            <a:srgbClr val="6997C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Test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Changes</a:t>
            </a:r>
          </a:p>
        </p:txBody>
      </p:sp>
      <p:sp>
        <p:nvSpPr>
          <p:cNvPr id="16388" name="AutoShape 25"/>
          <p:cNvSpPr>
            <a:spLocks noChangeArrowheads="1"/>
          </p:cNvSpPr>
          <p:nvPr/>
        </p:nvSpPr>
        <p:spPr bwMode="auto">
          <a:xfrm>
            <a:off x="1828800" y="2381250"/>
            <a:ext cx="2219325" cy="828675"/>
          </a:xfrm>
          <a:prstGeom prst="homePlate">
            <a:avLst>
              <a:gd name="adj" fmla="val 66954"/>
            </a:avLst>
          </a:prstGeom>
          <a:solidFill>
            <a:srgbClr val="6997C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Develop/ 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Identify </a:t>
            </a:r>
          </a:p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Changes</a:t>
            </a:r>
          </a:p>
        </p:txBody>
      </p:sp>
      <p:sp>
        <p:nvSpPr>
          <p:cNvPr id="16389" name="AutoShape 26"/>
          <p:cNvSpPr>
            <a:spLocks noChangeArrowheads="1"/>
          </p:cNvSpPr>
          <p:nvPr/>
        </p:nvSpPr>
        <p:spPr bwMode="auto">
          <a:xfrm>
            <a:off x="171450" y="2381250"/>
            <a:ext cx="2219325" cy="828675"/>
          </a:xfrm>
          <a:prstGeom prst="homePlate">
            <a:avLst>
              <a:gd name="adj" fmla="val 66954"/>
            </a:avLst>
          </a:prstGeom>
          <a:solidFill>
            <a:srgbClr val="6997C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FF"/>
                </a:solidFill>
                <a:cs typeface="Arial" charset="0"/>
              </a:rPr>
              <a:t>Assess</a:t>
            </a:r>
          </a:p>
        </p:txBody>
      </p:sp>
      <p:sp>
        <p:nvSpPr>
          <p:cNvPr id="16390" name="Rectangle 27"/>
          <p:cNvSpPr>
            <a:spLocks noGrp="1" noChangeArrowheads="1"/>
          </p:cNvSpPr>
          <p:nvPr>
            <p:ph type="title"/>
          </p:nvPr>
        </p:nvSpPr>
        <p:spPr>
          <a:xfrm>
            <a:off x="228600" y="247650"/>
            <a:ext cx="8229600" cy="390525"/>
          </a:xfrm>
        </p:spPr>
        <p:txBody>
          <a:bodyPr/>
          <a:lstStyle/>
          <a:p>
            <a:r>
              <a:rPr lang="en-US" sz="2800" smtClean="0"/>
              <a:t>High Level Project Timeline</a:t>
            </a: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138113" y="950913"/>
            <a:ext cx="8948737" cy="927100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marL="114300" lvl="1" eaLnBrk="0" hangingPunct="0">
              <a:defRPr/>
            </a:pPr>
            <a:r>
              <a:rPr lang="en-US" sz="17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PROJECT TITLE</a:t>
            </a:r>
          </a:p>
          <a:p>
            <a:pPr marL="114300" lvl="1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Project Co-Leads: </a:t>
            </a:r>
          </a:p>
          <a:p>
            <a:pPr marL="114300" lvl="1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Sponsor: 		Champion: 		Oversight Committee: </a:t>
            </a:r>
          </a:p>
          <a:p>
            <a:pPr marL="114300" lvl="1" eaLnBrk="0" hangingPunct="0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Improvement Advisor:  		Facility:</a:t>
            </a:r>
            <a:r>
              <a:rPr lang="en-US" sz="130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 			</a:t>
            </a: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  <a:cs typeface="Arial" charset="0"/>
              </a:rPr>
              <a:t>Mentor</a:t>
            </a:r>
            <a:r>
              <a:rPr lang="en-US" sz="1300">
                <a:solidFill>
                  <a:srgbClr val="FFFFFF"/>
                </a:solidFill>
                <a:latin typeface="Arial Narrow" pitchFamily="34" charset="0"/>
                <a:cs typeface="Arial" charset="0"/>
              </a:rPr>
              <a:t>: 	</a:t>
            </a:r>
          </a:p>
        </p:txBody>
      </p:sp>
      <p:sp>
        <p:nvSpPr>
          <p:cNvPr id="16392" name="Text Box 30"/>
          <p:cNvSpPr txBox="1">
            <a:spLocks noChangeArrowheads="1"/>
          </p:cNvSpPr>
          <p:nvPr/>
        </p:nvSpPr>
        <p:spPr bwMode="auto">
          <a:xfrm>
            <a:off x="5372100" y="2009775"/>
            <a:ext cx="1457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{enter date range}</a:t>
            </a:r>
          </a:p>
        </p:txBody>
      </p:sp>
      <p:sp>
        <p:nvSpPr>
          <p:cNvPr id="16393" name="Text Box 31"/>
          <p:cNvSpPr txBox="1">
            <a:spLocks noChangeArrowheads="1"/>
          </p:cNvSpPr>
          <p:nvPr/>
        </p:nvSpPr>
        <p:spPr bwMode="auto">
          <a:xfrm>
            <a:off x="3686175" y="2009775"/>
            <a:ext cx="1457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{enter date range}</a:t>
            </a:r>
          </a:p>
        </p:txBody>
      </p:sp>
      <p:sp>
        <p:nvSpPr>
          <p:cNvPr id="16394" name="Text Box 32"/>
          <p:cNvSpPr txBox="1">
            <a:spLocks noChangeArrowheads="1"/>
          </p:cNvSpPr>
          <p:nvPr/>
        </p:nvSpPr>
        <p:spPr bwMode="auto">
          <a:xfrm>
            <a:off x="7010400" y="2009775"/>
            <a:ext cx="1457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{enter date range}</a:t>
            </a:r>
          </a:p>
        </p:txBody>
      </p:sp>
      <p:sp>
        <p:nvSpPr>
          <p:cNvPr id="16395" name="Rectangle 34"/>
          <p:cNvSpPr>
            <a:spLocks noChangeArrowheads="1"/>
          </p:cNvSpPr>
          <p:nvPr/>
        </p:nvSpPr>
        <p:spPr bwMode="auto">
          <a:xfrm>
            <a:off x="257175" y="3286125"/>
            <a:ext cx="1619250" cy="1343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SzPct val="150000"/>
              <a:buFont typeface="Arial" charset="0"/>
              <a:buChar char="□"/>
            </a:pPr>
            <a:endParaRPr lang="en-US" sz="10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6" name="Text Box 35"/>
          <p:cNvSpPr txBox="1">
            <a:spLocks noChangeArrowheads="1"/>
          </p:cNvSpPr>
          <p:nvPr/>
        </p:nvSpPr>
        <p:spPr bwMode="auto">
          <a:xfrm>
            <a:off x="276225" y="4781550"/>
            <a:ext cx="17240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7" name="Text Box 36"/>
          <p:cNvSpPr txBox="1">
            <a:spLocks noChangeArrowheads="1"/>
          </p:cNvSpPr>
          <p:nvPr/>
        </p:nvSpPr>
        <p:spPr bwMode="auto">
          <a:xfrm>
            <a:off x="180975" y="3276600"/>
            <a:ext cx="1762125" cy="3625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Assemble needed resources – Team Selection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Preliminary Process Map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Baseline Data Assessment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Root cause analysis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Draft project SMART goals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Draft Project ROI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Develop preliminary work plan 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Develop data collection plan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Train Co-Leads and Team</a:t>
            </a:r>
          </a:p>
        </p:txBody>
      </p:sp>
      <p:sp>
        <p:nvSpPr>
          <p:cNvPr id="16398" name="Text Box 37"/>
          <p:cNvSpPr txBox="1">
            <a:spLocks noChangeArrowheads="1"/>
          </p:cNvSpPr>
          <p:nvPr/>
        </p:nvSpPr>
        <p:spPr bwMode="auto">
          <a:xfrm>
            <a:off x="1924050" y="3276600"/>
            <a:ext cx="1600200" cy="3421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Perform Project Kick-Off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Finalize SMART Goals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Map Process with Team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Identify Opportunities for Improvement: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Standardize and simplify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Reduce waste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Reduce defects 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6S: Sort, Shine, Set in order, Standardize, Safety, Sustain 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Apply evidence based practice</a:t>
            </a:r>
            <a:endParaRPr lang="en-US" sz="11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399" name="Text Box 38"/>
          <p:cNvSpPr txBox="1">
            <a:spLocks noChangeArrowheads="1"/>
          </p:cNvSpPr>
          <p:nvPr/>
        </p:nvSpPr>
        <p:spPr bwMode="auto">
          <a:xfrm>
            <a:off x="3581400" y="3276600"/>
            <a:ext cx="1600200" cy="2008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Find and improve the changes that solve the problem – run charts or control charts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Plan, Do, Study, Act: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Test by starting small (with just”1”)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Meet regularly to learn from previous cycle of testing and decide what to test next</a:t>
            </a:r>
          </a:p>
        </p:txBody>
      </p:sp>
      <p:sp>
        <p:nvSpPr>
          <p:cNvPr id="16400" name="Text Box 40"/>
          <p:cNvSpPr txBox="1">
            <a:spLocks noChangeArrowheads="1"/>
          </p:cNvSpPr>
          <p:nvPr/>
        </p:nvSpPr>
        <p:spPr bwMode="auto">
          <a:xfrm>
            <a:off x="5248275" y="3276600"/>
            <a:ext cx="1600200" cy="1549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Implement successful change(s) fully into system 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Training/ On-boarding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Policy &amp; Procedure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Job Aids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Feedback loops</a:t>
            </a:r>
          </a:p>
          <a:p>
            <a:pPr>
              <a:spcBef>
                <a:spcPct val="25000"/>
              </a:spcBef>
              <a:buSzPct val="125000"/>
              <a:buFontTx/>
              <a:buChar char="o"/>
            </a:pPr>
            <a:r>
              <a:rPr lang="en-US" sz="1000" b="0">
                <a:solidFill>
                  <a:srgbClr val="000000"/>
                </a:solidFill>
                <a:cs typeface="Arial" charset="0"/>
              </a:rPr>
              <a:t> Error Proofing</a:t>
            </a:r>
          </a:p>
        </p:txBody>
      </p:sp>
      <p:pic>
        <p:nvPicPr>
          <p:cNvPr id="16401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1525" y="5138738"/>
            <a:ext cx="2265363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2" name="Text Box 42"/>
          <p:cNvSpPr txBox="1">
            <a:spLocks noChangeArrowheads="1"/>
          </p:cNvSpPr>
          <p:nvPr/>
        </p:nvSpPr>
        <p:spPr bwMode="auto">
          <a:xfrm>
            <a:off x="6915150" y="3276600"/>
            <a:ext cx="1600200" cy="2700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Develop Sustainability Plan with Co-Leads/Process Owners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Assist Co-Leads in taking ownership of metrics and processes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Char char="□"/>
            </a:pPr>
            <a:r>
              <a:rPr lang="en-US" sz="1100" b="0">
                <a:solidFill>
                  <a:srgbClr val="000000"/>
                </a:solidFill>
                <a:cs typeface="Arial" charset="0"/>
              </a:rPr>
              <a:t> Consider “Spread” to other units/ departments/ medical centers/ regions as appropriate</a:t>
            </a:r>
          </a:p>
          <a:p>
            <a:pPr>
              <a:spcBef>
                <a:spcPct val="50000"/>
              </a:spcBef>
              <a:buSzPct val="150000"/>
              <a:buFont typeface="Arial" charset="0"/>
              <a:buNone/>
            </a:pPr>
            <a:endParaRPr lang="en-US" sz="11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403" name="Text Box 44"/>
          <p:cNvSpPr txBox="1">
            <a:spLocks noChangeArrowheads="1"/>
          </p:cNvSpPr>
          <p:nvPr/>
        </p:nvSpPr>
        <p:spPr bwMode="auto">
          <a:xfrm>
            <a:off x="295275" y="2022475"/>
            <a:ext cx="1457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{enter date range}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/>
        </p:nvSpPr>
        <p:spPr bwMode="auto">
          <a:xfrm>
            <a:off x="2009775" y="2035175"/>
            <a:ext cx="1457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{enter date range}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90 – 120 Day Improvement Cycle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66738" y="1144588"/>
          <a:ext cx="7772400" cy="5029200"/>
        </p:xfrm>
        <a:graphic>
          <a:graphicData uri="http://schemas.openxmlformats.org/drawingml/2006/table">
            <a:tbl>
              <a:tblPr/>
              <a:tblGrid>
                <a:gridCol w="1689100"/>
                <a:gridCol w="60833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Point in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Team 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- 2 Weeks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Draft Project Charter with Co-Leads and Champion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Team Kick-Off – Finalize Project Charter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Define 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Gather Baseline Data and Create a Run Chart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a Project Driver Diagram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Current State Process Map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Identify and Prioritize Change Opportunities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Plan - PDSA #1 and PDSA 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- PDSA 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- PDSA 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Study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and Decide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– PDSA #1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Study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and Decide 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”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– PDSA #2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Hardwire PDSA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 and Monitor Progress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Week 13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Sustainability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17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D6193-D71F-4BF4-BD6A-12A225D873A0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smtClean="0">
              <a:solidFill>
                <a:schemeClr val="tx1"/>
              </a:solidFill>
              <a:latin typeface="Times"/>
            </a:endParaRPr>
          </a:p>
        </p:txBody>
      </p:sp>
      <p:sp>
        <p:nvSpPr>
          <p:cNvPr id="17461" name="Rectangle 5"/>
          <p:cNvSpPr>
            <a:spLocks noChangeArrowheads="1"/>
          </p:cNvSpPr>
          <p:nvPr/>
        </p:nvSpPr>
        <p:spPr bwMode="auto">
          <a:xfrm>
            <a:off x="685800" y="228600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/>
              <a:t>High Level Project Timeline – Another Example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658" name="Rectangle 10"/>
          <p:cNvSpPr>
            <a:spLocks noChangeArrowheads="1"/>
          </p:cNvSpPr>
          <p:nvPr/>
        </p:nvSpPr>
        <p:spPr bwMode="auto">
          <a:xfrm>
            <a:off x="241300" y="1327150"/>
            <a:ext cx="4238625" cy="249238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Project SMART Goal</a:t>
            </a:r>
          </a:p>
        </p:txBody>
      </p:sp>
      <p:sp>
        <p:nvSpPr>
          <p:cNvPr id="3099729" name="Rectangle 81"/>
          <p:cNvSpPr>
            <a:spLocks noChangeArrowheads="1"/>
          </p:cNvSpPr>
          <p:nvPr/>
        </p:nvSpPr>
        <p:spPr bwMode="auto">
          <a:xfrm>
            <a:off x="242888" y="4029075"/>
            <a:ext cx="4219575" cy="250825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Issues / Mitigation</a:t>
            </a:r>
            <a:r>
              <a:rPr lang="en-US" dirty="0"/>
              <a:t> </a:t>
            </a:r>
          </a:p>
        </p:txBody>
      </p:sp>
      <p:sp>
        <p:nvSpPr>
          <p:cNvPr id="3099670" name="Rectangle 22"/>
          <p:cNvSpPr>
            <a:spLocks noChangeArrowheads="1"/>
          </p:cNvSpPr>
          <p:nvPr/>
        </p:nvSpPr>
        <p:spPr bwMode="auto">
          <a:xfrm>
            <a:off x="4579938" y="1323975"/>
            <a:ext cx="4367212" cy="255588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Key Accomplishments / Decisions</a:t>
            </a:r>
          </a:p>
        </p:txBody>
      </p:sp>
      <p:graphicFrame>
        <p:nvGraphicFramePr>
          <p:cNvPr id="3892646" name="Group 4518"/>
          <p:cNvGraphicFramePr>
            <a:graphicFrameLocks noGrp="1"/>
          </p:cNvGraphicFramePr>
          <p:nvPr/>
        </p:nvGraphicFramePr>
        <p:xfrm>
          <a:off x="277813" y="1643063"/>
          <a:ext cx="4206875" cy="2250982"/>
        </p:xfrm>
        <a:graphic>
          <a:graphicData uri="http://schemas.openxmlformats.org/drawingml/2006/table">
            <a:tbl>
              <a:tblPr/>
              <a:tblGrid>
                <a:gridCol w="4206875"/>
              </a:tblGrid>
              <a:tr h="2250982">
                <a:tc>
                  <a:txBody>
                    <a:bodyPr/>
                    <a:lstStyle/>
                    <a:p>
                      <a:pPr marL="127000" marR="0" lvl="0" indent="-127000" algn="l" defTabSz="1019175" rtl="0" eaLnBrk="1" fontAlgn="base" latinLnBrk="0" hangingPunct="1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095" marR="89095" marT="42478" marB="42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48607" name="Rectangle 1855"/>
          <p:cNvSpPr>
            <a:spLocks noChangeArrowheads="1"/>
          </p:cNvSpPr>
          <p:nvPr/>
        </p:nvSpPr>
        <p:spPr bwMode="auto">
          <a:xfrm>
            <a:off x="4659313" y="4021138"/>
            <a:ext cx="4332287" cy="269875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Plans for Next Two Weeks</a:t>
            </a:r>
          </a:p>
        </p:txBody>
      </p:sp>
      <p:graphicFrame>
        <p:nvGraphicFramePr>
          <p:cNvPr id="3892652" name="Group 4524"/>
          <p:cNvGraphicFramePr>
            <a:graphicFrameLocks noGrp="1"/>
          </p:cNvGraphicFramePr>
          <p:nvPr/>
        </p:nvGraphicFramePr>
        <p:xfrm>
          <a:off x="4646613" y="1654175"/>
          <a:ext cx="4318000" cy="2231372"/>
        </p:xfrm>
        <a:graphic>
          <a:graphicData uri="http://schemas.openxmlformats.org/drawingml/2006/table">
            <a:tbl>
              <a:tblPr/>
              <a:tblGrid>
                <a:gridCol w="4318000"/>
              </a:tblGrid>
              <a:tr h="2231372"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>
                          <a:tab pos="1019175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9095" marR="89095" marT="42478" marB="42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88" name="Group 60"/>
          <p:cNvGraphicFramePr>
            <a:graphicFrameLocks noGrp="1"/>
          </p:cNvGraphicFramePr>
          <p:nvPr/>
        </p:nvGraphicFramePr>
        <p:xfrm>
          <a:off x="228600" y="4364038"/>
          <a:ext cx="4270375" cy="2506380"/>
        </p:xfrm>
        <a:graphic>
          <a:graphicData uri="http://schemas.openxmlformats.org/drawingml/2006/table">
            <a:tbl>
              <a:tblPr/>
              <a:tblGrid>
                <a:gridCol w="4270375"/>
              </a:tblGrid>
              <a:tr h="2253784"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095" marR="89095" marT="42478" marB="4247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095" marR="89095" marT="42478" marB="4247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89582" name="Rectangle 3502"/>
          <p:cNvSpPr>
            <a:spLocks noChangeArrowheads="1"/>
          </p:cNvSpPr>
          <p:nvPr/>
        </p:nvSpPr>
        <p:spPr bwMode="auto">
          <a:xfrm>
            <a:off x="230188" y="106363"/>
            <a:ext cx="8761412" cy="555625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marL="113970" lvl="1" algn="ctr" defTabSz="914608" eaLnBrk="0" hangingPunct="0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BPMC Improvement Advisor Project:  </a:t>
            </a:r>
          </a:p>
          <a:p>
            <a:pPr marL="113970" lvl="1" algn="ctr" defTabSz="914608" eaLnBrk="0" hangingPunct="0">
              <a:lnSpc>
                <a:spcPct val="80000"/>
              </a:lnSpc>
              <a:defRPr/>
            </a:pPr>
            <a:endParaRPr lang="en-US" sz="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marL="113970" lvl="1" algn="ctr" defTabSz="914608" eaLnBrk="0" hangingPunct="0">
              <a:lnSpc>
                <a:spcPct val="80000"/>
              </a:lnSpc>
              <a:defRPr/>
            </a:pP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Improvement Advisor: 			Department:</a:t>
            </a:r>
            <a:r>
              <a:rPr lang="en-US" sz="1300" dirty="0">
                <a:solidFill>
                  <a:schemeClr val="bg1"/>
                </a:solidFill>
                <a:latin typeface="Arial Narrow" pitchFamily="34" charset="0"/>
              </a:rPr>
              <a:t> 		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Biweekly</a:t>
            </a:r>
            <a:r>
              <a:rPr lang="en-US" sz="1300" dirty="0">
                <a:latin typeface="Arial Narrow" pitchFamily="34" charset="0"/>
              </a:rPr>
              <a:t> </a:t>
            </a:r>
            <a:r>
              <a:rPr lang="en-US" sz="1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Status Report:</a:t>
            </a:r>
          </a:p>
        </p:txBody>
      </p:sp>
      <p:sp>
        <p:nvSpPr>
          <p:cNvPr id="3892582" name="Rectangle 4454"/>
          <p:cNvSpPr>
            <a:spLocks noChangeArrowheads="1"/>
          </p:cNvSpPr>
          <p:nvPr/>
        </p:nvSpPr>
        <p:spPr bwMode="auto">
          <a:xfrm>
            <a:off x="244475" y="720725"/>
            <a:ext cx="4244975" cy="436563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Project Progress/Status		</a:t>
            </a:r>
          </a:p>
        </p:txBody>
      </p:sp>
      <p:sp>
        <p:nvSpPr>
          <p:cNvPr id="3892596" name="Rectangle 4468"/>
          <p:cNvSpPr>
            <a:spLocks noChangeArrowheads="1"/>
          </p:cNvSpPr>
          <p:nvPr/>
        </p:nvSpPr>
        <p:spPr bwMode="auto">
          <a:xfrm>
            <a:off x="4581525" y="725488"/>
            <a:ext cx="4360863" cy="434975"/>
          </a:xfrm>
          <a:prstGeom prst="rect">
            <a:avLst/>
          </a:prstGeom>
          <a:gradFill rotWithShape="0">
            <a:gsLst>
              <a:gs pos="0">
                <a:srgbClr val="336699"/>
              </a:gs>
              <a:gs pos="100000">
                <a:srgbClr val="336699">
                  <a:gamma/>
                  <a:tint val="60000"/>
                  <a:invGamma/>
                </a:srgbClr>
              </a:gs>
            </a:gsLst>
            <a:lin ang="5400000" scaled="1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/>
          <a:lstStyle/>
          <a:p>
            <a:pPr algn="ctr" defTabSz="914608" eaLnBrk="0" hangingPunct="0">
              <a:lnSpc>
                <a:spcPct val="80000"/>
              </a:lnSpc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Project Phase </a:t>
            </a:r>
            <a:r>
              <a: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[Assess-Develop-Test-Implement-Sustain-Spread]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			</a:t>
            </a:r>
          </a:p>
        </p:txBody>
      </p:sp>
      <p:graphicFrame>
        <p:nvGraphicFramePr>
          <p:cNvPr id="22586" name="Group 58"/>
          <p:cNvGraphicFramePr>
            <a:graphicFrameLocks noGrp="1"/>
          </p:cNvGraphicFramePr>
          <p:nvPr/>
        </p:nvGraphicFramePr>
        <p:xfrm>
          <a:off x="4711700" y="4391025"/>
          <a:ext cx="4270375" cy="2481166"/>
        </p:xfrm>
        <a:graphic>
          <a:graphicData uri="http://schemas.openxmlformats.org/drawingml/2006/table">
            <a:tbl>
              <a:tblPr/>
              <a:tblGrid>
                <a:gridCol w="4270375"/>
              </a:tblGrid>
              <a:tr h="2228570"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095" marR="89095" marT="42478" marB="4247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321"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•"/>
                        <a:tabLst>
                          <a:tab pos="509588" algn="l"/>
                        </a:tabLst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89095" marR="89095" marT="42478" marB="42478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68" name="Group 48"/>
          <p:cNvGrpSpPr>
            <a:grpSpLocks/>
          </p:cNvGrpSpPr>
          <p:nvPr/>
        </p:nvGrpSpPr>
        <p:grpSpPr bwMode="auto">
          <a:xfrm>
            <a:off x="2198688" y="784225"/>
            <a:ext cx="2227262" cy="284163"/>
            <a:chOff x="1523" y="560"/>
            <a:chExt cx="1544" cy="203"/>
          </a:xfrm>
        </p:grpSpPr>
        <p:sp>
          <p:nvSpPr>
            <p:cNvPr id="18469" name="Rectangle 41"/>
            <p:cNvSpPr>
              <a:spLocks noChangeArrowheads="1"/>
            </p:cNvSpPr>
            <p:nvPr/>
          </p:nvSpPr>
          <p:spPr bwMode="auto">
            <a:xfrm>
              <a:off x="2080" y="560"/>
              <a:ext cx="432" cy="192"/>
            </a:xfrm>
            <a:prstGeom prst="rect">
              <a:avLst/>
            </a:prstGeom>
            <a:solidFill>
              <a:srgbClr val="FF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959" tIns="43208" rIns="87959" bIns="43208" anchor="ctr"/>
            <a:lstStyle/>
            <a:p>
              <a:pPr algn="ctr" eaLnBrk="0" hangingPunct="0"/>
              <a:r>
                <a:rPr lang="en-US" sz="1300"/>
                <a:t>Yellow</a:t>
              </a:r>
            </a:p>
          </p:txBody>
        </p:sp>
        <p:sp>
          <p:nvSpPr>
            <p:cNvPr id="18470" name="Rectangle 42"/>
            <p:cNvSpPr>
              <a:spLocks noChangeArrowheads="1"/>
            </p:cNvSpPr>
            <p:nvPr/>
          </p:nvSpPr>
          <p:spPr bwMode="auto">
            <a:xfrm>
              <a:off x="2627" y="571"/>
              <a:ext cx="440" cy="192"/>
            </a:xfrm>
            <a:prstGeom prst="rect">
              <a:avLst/>
            </a:prstGeom>
            <a:solidFill>
              <a:schemeClr val="hlink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959" tIns="43208" rIns="87959" bIns="43208" anchor="ctr"/>
            <a:lstStyle/>
            <a:p>
              <a:pPr algn="ctr" eaLnBrk="0" hangingPunct="0"/>
              <a:r>
                <a:rPr lang="en-US" sz="1300"/>
                <a:t>Red</a:t>
              </a:r>
            </a:p>
          </p:txBody>
        </p:sp>
        <p:sp>
          <p:nvSpPr>
            <p:cNvPr id="18471" name="Rectangle 46"/>
            <p:cNvSpPr>
              <a:spLocks noChangeArrowheads="1"/>
            </p:cNvSpPr>
            <p:nvPr/>
          </p:nvSpPr>
          <p:spPr bwMode="auto">
            <a:xfrm>
              <a:off x="1523" y="563"/>
              <a:ext cx="432" cy="192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87959" tIns="43208" rIns="87959" bIns="43208" anchor="ctr"/>
            <a:lstStyle/>
            <a:p>
              <a:pPr algn="ctr" eaLnBrk="0" hangingPunct="0"/>
              <a:r>
                <a:rPr lang="en-US" sz="1300"/>
                <a:t>Green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202023"/>
      </a:lt2>
      <a:accent1>
        <a:srgbClr val="BBE0E3"/>
      </a:accent1>
      <a:accent2>
        <a:srgbClr val="DF9AA4"/>
      </a:accent2>
      <a:accent3>
        <a:srgbClr val="FFFFFF"/>
      </a:accent3>
      <a:accent4>
        <a:srgbClr val="000000"/>
      </a:accent4>
      <a:accent5>
        <a:srgbClr val="DAEDEF"/>
      </a:accent5>
      <a:accent6>
        <a:srgbClr val="CA8B94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20202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202023"/>
        </a:lt2>
        <a:accent1>
          <a:srgbClr val="BBE0E3"/>
        </a:accent1>
        <a:accent2>
          <a:srgbClr val="DF9AA4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CA8B94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419</Words>
  <Application>Microsoft Office PowerPoint</Application>
  <PresentationFormat>On-screen Show (4:3)</PresentationFormat>
  <Paragraphs>98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Arial Narrow</vt:lpstr>
      <vt:lpstr>Times</vt:lpstr>
      <vt:lpstr>Times New Roman</vt:lpstr>
      <vt:lpstr>Wingdings</vt:lpstr>
      <vt:lpstr>Default Design</vt:lpstr>
      <vt:lpstr>High Level Project Timeline</vt:lpstr>
      <vt:lpstr>90 – 120 Day Improvement Cycle</vt:lpstr>
      <vt:lpstr>PowerPoint Presentation</vt:lpstr>
    </vt:vector>
  </TitlesOfParts>
  <Company>kfhmmc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d w</dc:creator>
  <cp:lastModifiedBy>Rachel L. Hollander</cp:lastModifiedBy>
  <cp:revision>199</cp:revision>
  <dcterms:created xsi:type="dcterms:W3CDTF">2009-01-23T23:28:01Z</dcterms:created>
  <dcterms:modified xsi:type="dcterms:W3CDTF">2015-04-03T18:48:24Z</dcterms:modified>
</cp:coreProperties>
</file>