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89" r:id="rId2"/>
    <p:sldMasterId id="2147483687" r:id="rId3"/>
    <p:sldMasterId id="2147484242" r:id="rId4"/>
  </p:sldMasterIdLst>
  <p:notesMasterIdLst>
    <p:notesMasterId r:id="rId6"/>
  </p:notesMasterIdLst>
  <p:handoutMasterIdLst>
    <p:handoutMasterId r:id="rId7"/>
  </p:handoutMasterIdLst>
  <p:sldIdLst>
    <p:sldId id="405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744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  <p15:guide id="4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D"/>
    <a:srgbClr val="482F22"/>
    <a:srgbClr val="AAB198"/>
    <a:srgbClr val="4D8993"/>
    <a:srgbClr val="708326"/>
    <a:srgbClr val="5AA0AD"/>
    <a:srgbClr val="008385"/>
    <a:srgbClr val="216C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58" d="100"/>
          <a:sy n="58" d="100"/>
        </p:scale>
        <p:origin x="595" y="53"/>
      </p:cViewPr>
      <p:guideLst>
        <p:guide orient="horz" pos="3744"/>
        <p:guide pos="2880"/>
        <p:guide pos="28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96" d="100"/>
          <a:sy n="96" d="100"/>
        </p:scale>
        <p:origin x="-3606" y="-9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8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itchFamily="34" charset="0"/>
              </a:defRPr>
            </a:lvl1pPr>
          </a:lstStyle>
          <a:p>
            <a:fld id="{56A24D3F-80A2-404D-847C-33E2FD00E3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70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l" defTabSz="925513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l" defTabSz="925513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000">
                <a:latin typeface="Arial" pitchFamily="34" charset="0"/>
              </a:defRPr>
            </a:lvl1pPr>
          </a:lstStyle>
          <a:p>
            <a:fld id="{591E0FEE-2010-4DAD-B11D-8A65970A8F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3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5000"/>
      </a:lnSpc>
      <a:spcBef>
        <a:spcPct val="35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lnSpc>
        <a:spcPct val="95000"/>
      </a:lnSpc>
      <a:spcBef>
        <a:spcPct val="35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lnSpc>
        <a:spcPct val="95000"/>
      </a:lnSpc>
      <a:spcBef>
        <a:spcPct val="35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lnSpc>
        <a:spcPct val="95000"/>
      </a:lnSpc>
      <a:spcBef>
        <a:spcPct val="35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lnSpc>
        <a:spcPct val="95000"/>
      </a:lnSpc>
      <a:spcBef>
        <a:spcPct val="35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158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36725"/>
            <a:ext cx="4038600" cy="1827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6725"/>
            <a:ext cx="4038600" cy="1827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8FE02-54BA-4960-935B-69D76A518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93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0CAEA-4F4D-4288-89C8-97EDD7B2E9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4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BD0E66-1EA5-43A0-969F-7C51CC4975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0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C1A87-FEF7-4F6F-B474-E4D2E1D56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99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8959850" y="2722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38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8959850" y="2722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62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nnerar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89163"/>
            <a:ext cx="91440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car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" y="2998788"/>
            <a:ext cx="9144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1"/>
          <p:cNvSpPr txBox="1">
            <a:spLocks noChangeArrowheads="1"/>
          </p:cNvSpPr>
          <p:nvPr userDrawn="1"/>
        </p:nvSpPr>
        <p:spPr bwMode="auto">
          <a:xfrm>
            <a:off x="8959850" y="2722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algn="ctr" eaLnBrk="0" hangingPunct="0"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936174"/>
            <a:ext cx="7543800" cy="571951"/>
          </a:xfrm>
        </p:spPr>
        <p:txBody>
          <a:bodyPr/>
          <a:lstStyle/>
          <a:p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6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685800" y="6248400"/>
            <a:ext cx="990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F47F35B-B34F-4E95-BB7C-B2E68761E0AB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714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"/>
            <a:ext cx="6324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10600" y="6553200"/>
            <a:ext cx="6858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71B5BE7-E998-44A7-954D-BCE3D47B36FA}" type="slidenum">
              <a:rPr lang="en-US"/>
              <a:pPr/>
              <a:t>‹#›</a:t>
            </a:fld>
            <a:endParaRPr lang="en-US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1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0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5F1B7-D04B-4F67-A90E-BE290D7DE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8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8730C-3899-4949-B5B7-CE3027AB12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theme" Target="../theme/theme4.xml"/><Relationship Id="rId5" Type="http://schemas.openxmlformats.org/officeDocument/2006/relationships/image" Target="../media/image3.jpg"/><Relationship Id="rId4" Type="http://schemas.openxmlformats.org/officeDocument/2006/relationships/image" Target="../media/image4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8" descr="bannerart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738"/>
            <a:ext cx="9153525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Line 42"/>
          <p:cNvSpPr>
            <a:spLocks noChangeShapeType="1"/>
          </p:cNvSpPr>
          <p:nvPr userDrawn="1"/>
        </p:nvSpPr>
        <p:spPr bwMode="gray">
          <a:xfrm>
            <a:off x="0" y="61722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0470" name="Rectangle 6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5613" y="1600200"/>
            <a:ext cx="75438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047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455613" y="136525"/>
            <a:ext cx="754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40" descr="KaiserLogo-Teal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6199188"/>
            <a:ext cx="1993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7" b="16094"/>
          <a:stretch/>
        </p:blipFill>
        <p:spPr bwMode="auto">
          <a:xfrm>
            <a:off x="0" y="2190750"/>
            <a:ext cx="91440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161088"/>
            <a:ext cx="171450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7" r:id="rId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0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0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70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0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04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70471" grpId="0"/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annerar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1625"/>
            <a:ext cx="9144000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02564" name="Rectangle 4"/>
          <p:cNvSpPr>
            <a:spLocks noGrp="1" noChangeArrowheads="1"/>
          </p:cNvSpPr>
          <p:nvPr>
            <p:ph type="title"/>
          </p:nvPr>
        </p:nvSpPr>
        <p:spPr bwMode="gray">
          <a:xfrm>
            <a:off x="455613" y="4684713"/>
            <a:ext cx="7545387" cy="55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Line 5"/>
          <p:cNvSpPr>
            <a:spLocks noChangeShapeType="1"/>
          </p:cNvSpPr>
          <p:nvPr userDrawn="1"/>
        </p:nvSpPr>
        <p:spPr bwMode="gray">
          <a:xfrm>
            <a:off x="0" y="411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5" b="10252"/>
          <a:stretch/>
        </p:blipFill>
        <p:spPr bwMode="auto">
          <a:xfrm>
            <a:off x="0" y="69215"/>
            <a:ext cx="9144000" cy="404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3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02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2564" grpId="0"/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822325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889125"/>
            <a:ext cx="82296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2986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4338638" y="6426200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rgbClr val="414636"/>
                </a:solidFill>
              </a:defRPr>
            </a:lvl1pPr>
          </a:lstStyle>
          <a:p>
            <a:fld id="{90D44EE5-EA17-4041-9FFD-44FEC7B5EDA4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7" name="Picture 7" descr="bannerart.jpg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KaiserLogo-Teal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6199188"/>
            <a:ext cx="1993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161088"/>
            <a:ext cx="1714500" cy="38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14" r:id="rId1"/>
    <p:sldLayoutId id="2147484315" r:id="rId2"/>
    <p:sldLayoutId id="2147484316" r:id="rId3"/>
    <p:sldLayoutId id="2147484317" r:id="rId4"/>
    <p:sldLayoutId id="2147484318" r:id="rId5"/>
    <p:sldLayoutId id="214748431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Arial Narrow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Arial Narrow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Arial Narrow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333333"/>
          </a:solidFill>
          <a:latin typeface="Arial Narrow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275F50"/>
          </a:solidFill>
          <a:latin typeface="Arial Narrow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275F50"/>
          </a:solidFill>
          <a:latin typeface="Arial Narrow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275F50"/>
          </a:solidFill>
          <a:latin typeface="Arial Narrow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 b="1">
          <a:solidFill>
            <a:srgbClr val="275F50"/>
          </a:solidFill>
          <a:latin typeface="Arial Narrow" charset="0"/>
          <a:ea typeface="Arial" charset="0"/>
          <a:cs typeface="Arial" charset="0"/>
        </a:defRPr>
      </a:lvl9pPr>
    </p:titleStyle>
    <p:bodyStyle>
      <a:lvl1pPr marL="285750" indent="-2857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chemeClr val="bg2"/>
        </a:buClr>
        <a:buFont typeface="Wingdings" pitchFamily="2" charset="2"/>
        <a:buChar char="ü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5EBEA5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5EBEA5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5EBEA5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95000"/>
        </a:lnSpc>
        <a:spcBef>
          <a:spcPct val="35000"/>
        </a:spcBef>
        <a:spcAft>
          <a:spcPct val="0"/>
        </a:spcAft>
        <a:buClr>
          <a:srgbClr val="5EBEA5"/>
        </a:buClr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bannerar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58738"/>
            <a:ext cx="9144000" cy="207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Line 42"/>
          <p:cNvSpPr>
            <a:spLocks noChangeShapeType="1"/>
          </p:cNvSpPr>
          <p:nvPr userDrawn="1"/>
        </p:nvSpPr>
        <p:spPr bwMode="gray">
          <a:xfrm>
            <a:off x="0" y="6172200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70470" name="Rectangle 6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5613" y="1600200"/>
            <a:ext cx="7543800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70471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455613" y="136525"/>
            <a:ext cx="75438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5126" name="Picture 40" descr="KaiserLogo-Tea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850" y="6199188"/>
            <a:ext cx="1993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6161088"/>
            <a:ext cx="1714500" cy="381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37" b="16094"/>
          <a:stretch/>
        </p:blipFill>
        <p:spPr bwMode="auto">
          <a:xfrm>
            <a:off x="0" y="2190750"/>
            <a:ext cx="9144000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70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704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704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704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704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047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7047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47047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470471" grpId="0"/>
    </p:bld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30000"/>
        </a:spcBef>
        <a:spcAft>
          <a:spcPct val="0"/>
        </a:spcAft>
        <a:defRPr sz="3400" b="1">
          <a:solidFill>
            <a:schemeClr val="bg1"/>
          </a:solidFill>
          <a:latin typeface="Arial Narrow" charset="0"/>
          <a:ea typeface="Arial" charset="0"/>
          <a:cs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pitchFamily="2" charset="2"/>
        <a:defRPr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tx2"/>
        </a:buClr>
        <a:buFont typeface="Wingdings" charset="2"/>
        <a:defRPr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4220651" y="6488320"/>
            <a:ext cx="466725" cy="228600"/>
          </a:xfrm>
        </p:spPr>
        <p:txBody>
          <a:bodyPr/>
          <a:lstStyle/>
          <a:p>
            <a:fld id="{7FAF966F-E4FA-4FC4-8966-F19CD2F0AAB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0" y="87595"/>
            <a:ext cx="6477000" cy="563231"/>
          </a:xfrm>
        </p:spPr>
        <p:txBody>
          <a:bodyPr anchor="t" anchorCtr="0"/>
          <a:lstStyle/>
          <a:p>
            <a:r>
              <a:rPr lang="en-US" dirty="0" smtClean="0">
                <a:latin typeface="+mn-lt"/>
              </a:rPr>
              <a:t>Project Planning Charter</a:t>
            </a:r>
            <a:endParaRPr lang="en-US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416583"/>
              </p:ext>
            </p:extLst>
          </p:nvPr>
        </p:nvGraphicFramePr>
        <p:xfrm>
          <a:off x="110613" y="671720"/>
          <a:ext cx="8763000" cy="6108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200"/>
                <a:gridCol w="3162300"/>
                <a:gridCol w="4381500"/>
              </a:tblGrid>
              <a:tr h="27940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Project Name:  </a:t>
                      </a:r>
                      <a:r>
                        <a:rPr lang="en-US" sz="1200" b="0" dirty="0" smtClean="0">
                          <a:latin typeface="Arial Narrow" pitchFamily="34" charset="0"/>
                        </a:rPr>
                        <a:t> </a:t>
                      </a:r>
                      <a:endParaRPr lang="en-US" sz="1200" b="0" dirty="0"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Charter Date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: </a:t>
                      </a:r>
                      <a:r>
                        <a:rPr lang="en-US" sz="1100" b="0" dirty="0" smtClean="0">
                          <a:latin typeface="Arial Narrow" pitchFamily="34" charset="0"/>
                        </a:rPr>
                        <a:t> 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940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Improvement</a:t>
                      </a:r>
                      <a:r>
                        <a:rPr lang="en-US" sz="1200" b="1" baseline="0" dirty="0" smtClean="0">
                          <a:latin typeface="Arial Narrow" pitchFamily="34" charset="0"/>
                        </a:rPr>
                        <a:t> Advisor: </a:t>
                      </a:r>
                      <a:r>
                        <a:rPr lang="en-US" sz="1200" b="0" dirty="0" smtClean="0">
                          <a:latin typeface="Arial Narrow" pitchFamily="34" charset="0"/>
                        </a:rPr>
                        <a:t> </a:t>
                      </a:r>
                      <a:endParaRPr lang="en-US" sz="1200" b="1" dirty="0"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Facility</a:t>
                      </a:r>
                      <a:r>
                        <a:rPr lang="en-US" sz="1100" b="1" dirty="0" smtClean="0">
                          <a:latin typeface="Arial Narrow" pitchFamily="34" charset="0"/>
                        </a:rPr>
                        <a:t>:  </a:t>
                      </a:r>
                      <a:r>
                        <a:rPr lang="en-US" sz="1100" b="0" dirty="0" smtClean="0">
                          <a:latin typeface="Arial Narrow" pitchFamily="34" charset="0"/>
                        </a:rPr>
                        <a:t> 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480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PI Director / Lead IA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:  </a:t>
                      </a:r>
                      <a:r>
                        <a:rPr lang="en-US" sz="1100" b="0" dirty="0" smtClean="0">
                          <a:latin typeface="Arial Narrow" pitchFamily="34" charset="0"/>
                        </a:rPr>
                        <a:t> 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Mentor</a:t>
                      </a:r>
                      <a:r>
                        <a:rPr lang="en-US" sz="1100" b="1" dirty="0" smtClean="0">
                          <a:latin typeface="Arial Narrow" pitchFamily="34" charset="0"/>
                        </a:rPr>
                        <a:t>:  </a:t>
                      </a:r>
                      <a:r>
                        <a:rPr lang="en-US" sz="1100" b="0" dirty="0" smtClean="0">
                          <a:latin typeface="Arial Narrow" pitchFamily="34" charset="0"/>
                        </a:rPr>
                        <a:t> 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4660">
                <a:tc gridSpan="3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Project SMART</a:t>
                      </a:r>
                      <a:r>
                        <a:rPr lang="en-US" sz="1200" b="1" baseline="0" dirty="0" smtClean="0">
                          <a:latin typeface="Arial Narrow" pitchFamily="34" charset="0"/>
                        </a:rPr>
                        <a:t> Goal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: 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  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74320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Problem Statement</a:t>
                      </a:r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 and Business Case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Project Team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45466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latin typeface="Arial Narrow" pitchFamily="34" charset="0"/>
                        </a:rPr>
                        <a:t>Problem Statement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Sponsors: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Champions: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Co-Leads [Process Owners]: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Front-Line: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Oversight:</a:t>
                      </a:r>
                    </a:p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66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53A7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Customer Benefit</a:t>
                      </a:r>
                    </a:p>
                  </a:txBody>
                  <a:tcPr marL="89095" marR="89095" marT="42478" marB="42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5466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53A7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Expected Financial Impact</a:t>
                      </a:r>
                    </a:p>
                  </a:txBody>
                  <a:tcPr marL="89095" marR="89095" marT="42478" marB="42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454660">
                <a:tc>
                  <a:txBody>
                    <a:bodyPr/>
                    <a:lstStyle/>
                    <a:p>
                      <a:pPr marL="0" marR="0" lvl="0" indent="0" algn="l" defTabSz="10191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2953A7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Other Business Benefit</a:t>
                      </a:r>
                    </a:p>
                  </a:txBody>
                  <a:tcPr marL="89095" marR="89095" marT="42478" marB="424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18288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Project Timeline and Key Milestones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Project Measures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182880">
                <a:tc rowSpan="3" gridSpan="2"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Assess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Baseline Data Obtained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Kick-Off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Charter Completed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Process Map Completed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Voice of the Customer Obtained 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Identify Changes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Cause and Effect Developed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Start PDSA Action Plans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Test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PDSA Action Plans Completed 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Implement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Sustainability Plan Completed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Training and Communication Plans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Financial Impact Validated by Finance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Project Storyboard Complete and Submitted </a:t>
                      </a:r>
                    </a:p>
                    <a:p>
                      <a:pPr marL="720725" marR="0" lvl="1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Spread Plan 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Outcome Measures: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Process Measures: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Balancing Measures: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7330">
                <a:tc gridSpan="2"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 smtClean="0">
                        <a:latin typeface="Arial Narrow" pitchFamily="34" charset="0"/>
                      </a:endParaRP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  <a:latin typeface="Arial Narrow" pitchFamily="34" charset="0"/>
                        </a:rPr>
                        <a:t>Project Scope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</a:tr>
              <a:tr h="2273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In Scope: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As Needed:</a:t>
                      </a:r>
                    </a:p>
                    <a:p>
                      <a:pPr marL="263525" marR="0" lvl="0" indent="-263525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itchFamily="34" charset="0"/>
                        <a:buChar char="•"/>
                        <a:tabLst>
                          <a:tab pos="1019175" algn="l"/>
                        </a:tabLst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Out of Scope: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3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CMI colors">
      <a:dk1>
        <a:srgbClr val="000000"/>
      </a:dk1>
      <a:lt1>
        <a:srgbClr val="FFFFFF"/>
      </a:lt1>
      <a:dk2>
        <a:srgbClr val="007790"/>
      </a:dk2>
      <a:lt2>
        <a:srgbClr val="3F969E"/>
      </a:lt2>
      <a:accent1>
        <a:srgbClr val="F99F1C"/>
      </a:accent1>
      <a:accent2>
        <a:srgbClr val="F47D1F"/>
      </a:accent2>
      <a:accent3>
        <a:srgbClr val="8DC63F"/>
      </a:accent3>
      <a:accent4>
        <a:srgbClr val="F7F8F8"/>
      </a:accent4>
      <a:accent5>
        <a:srgbClr val="DFE0E0"/>
      </a:accent5>
      <a:accent6>
        <a:srgbClr val="333333"/>
      </a:accent6>
      <a:hlink>
        <a:srgbClr val="8DC63F"/>
      </a:hlink>
      <a:folHlink>
        <a:srgbClr val="F47D1F"/>
      </a:folHlink>
    </a:clrScheme>
    <a:fontScheme name="Title Slide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52ABD5"/>
        </a:dk2>
        <a:lt2>
          <a:srgbClr val="AAB198"/>
        </a:lt2>
        <a:accent1>
          <a:srgbClr val="5EBEA5"/>
        </a:accent1>
        <a:accent2>
          <a:srgbClr val="7296CE"/>
        </a:accent2>
        <a:accent3>
          <a:srgbClr val="FFFFFF"/>
        </a:accent3>
        <a:accent4>
          <a:srgbClr val="000000"/>
        </a:accent4>
        <a:accent5>
          <a:srgbClr val="B6DBCF"/>
        </a:accent5>
        <a:accent6>
          <a:srgbClr val="6787BA"/>
        </a:accent6>
        <a:hlink>
          <a:srgbClr val="7FB741"/>
        </a:hlink>
        <a:folHlink>
          <a:srgbClr val="DA64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egue Slide">
  <a:themeElements>
    <a:clrScheme name="CMI colors">
      <a:dk1>
        <a:srgbClr val="000000"/>
      </a:dk1>
      <a:lt1>
        <a:srgbClr val="FFFFFF"/>
      </a:lt1>
      <a:dk2>
        <a:srgbClr val="007790"/>
      </a:dk2>
      <a:lt2>
        <a:srgbClr val="3F969E"/>
      </a:lt2>
      <a:accent1>
        <a:srgbClr val="F99F1C"/>
      </a:accent1>
      <a:accent2>
        <a:srgbClr val="F47D1F"/>
      </a:accent2>
      <a:accent3>
        <a:srgbClr val="8DC63F"/>
      </a:accent3>
      <a:accent4>
        <a:srgbClr val="F7F8F8"/>
      </a:accent4>
      <a:accent5>
        <a:srgbClr val="DFE0E0"/>
      </a:accent5>
      <a:accent6>
        <a:srgbClr val="333333"/>
      </a:accent6>
      <a:hlink>
        <a:srgbClr val="8DC63F"/>
      </a:hlink>
      <a:folHlink>
        <a:srgbClr val="F47D1F"/>
      </a:folHlink>
    </a:clrScheme>
    <a:fontScheme name="Segue Slide">
      <a:majorFont>
        <a:latin typeface="Arial Narrow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Segue Slide 1">
        <a:dk1>
          <a:srgbClr val="000000"/>
        </a:dk1>
        <a:lt1>
          <a:srgbClr val="FFFFFF"/>
        </a:lt1>
        <a:dk2>
          <a:srgbClr val="52ABD5"/>
        </a:dk2>
        <a:lt2>
          <a:srgbClr val="AAB198"/>
        </a:lt2>
        <a:accent1>
          <a:srgbClr val="5EBEA5"/>
        </a:accent1>
        <a:accent2>
          <a:srgbClr val="7296CE"/>
        </a:accent2>
        <a:accent3>
          <a:srgbClr val="FFFFFF"/>
        </a:accent3>
        <a:accent4>
          <a:srgbClr val="000000"/>
        </a:accent4>
        <a:accent5>
          <a:srgbClr val="B6DBCF"/>
        </a:accent5>
        <a:accent6>
          <a:srgbClr val="6787BA"/>
        </a:accent6>
        <a:hlink>
          <a:srgbClr val="7FB741"/>
        </a:hlink>
        <a:folHlink>
          <a:srgbClr val="DA64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tent Slide">
  <a:themeElements>
    <a:clrScheme name="Custom 4">
      <a:dk1>
        <a:srgbClr val="000000"/>
      </a:dk1>
      <a:lt1>
        <a:srgbClr val="FFFFFF"/>
      </a:lt1>
      <a:dk2>
        <a:srgbClr val="007790"/>
      </a:dk2>
      <a:lt2>
        <a:srgbClr val="3F969E"/>
      </a:lt2>
      <a:accent1>
        <a:srgbClr val="F99F1C"/>
      </a:accent1>
      <a:accent2>
        <a:srgbClr val="F47D1F"/>
      </a:accent2>
      <a:accent3>
        <a:srgbClr val="8DC63F"/>
      </a:accent3>
      <a:accent4>
        <a:srgbClr val="3F969E"/>
      </a:accent4>
      <a:accent5>
        <a:srgbClr val="DFE0E0"/>
      </a:accent5>
      <a:accent6>
        <a:srgbClr val="333333"/>
      </a:accent6>
      <a:hlink>
        <a:srgbClr val="0000FF"/>
      </a:hlink>
      <a:folHlink>
        <a:srgbClr val="800080"/>
      </a:folHlink>
    </a:clrScheme>
    <a:fontScheme name="Content Slide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Content Slide 1">
        <a:dk1>
          <a:srgbClr val="000000"/>
        </a:dk1>
        <a:lt1>
          <a:srgbClr val="FFFFFF"/>
        </a:lt1>
        <a:dk2>
          <a:srgbClr val="52ABD5"/>
        </a:dk2>
        <a:lt2>
          <a:srgbClr val="AAB198"/>
        </a:lt2>
        <a:accent1>
          <a:srgbClr val="5EBEA5"/>
        </a:accent1>
        <a:accent2>
          <a:srgbClr val="8086C1"/>
        </a:accent2>
        <a:accent3>
          <a:srgbClr val="FFFFFF"/>
        </a:accent3>
        <a:accent4>
          <a:srgbClr val="000000"/>
        </a:accent4>
        <a:accent5>
          <a:srgbClr val="B6DBCF"/>
        </a:accent5>
        <a:accent6>
          <a:srgbClr val="7379AF"/>
        </a:accent6>
        <a:hlink>
          <a:srgbClr val="7FB741"/>
        </a:hlink>
        <a:folHlink>
          <a:srgbClr val="DA64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Title Slide">
  <a:themeElements>
    <a:clrScheme name="CMI colors">
      <a:dk1>
        <a:srgbClr val="000000"/>
      </a:dk1>
      <a:lt1>
        <a:srgbClr val="FFFFFF"/>
      </a:lt1>
      <a:dk2>
        <a:srgbClr val="007790"/>
      </a:dk2>
      <a:lt2>
        <a:srgbClr val="3F969E"/>
      </a:lt2>
      <a:accent1>
        <a:srgbClr val="F99F1C"/>
      </a:accent1>
      <a:accent2>
        <a:srgbClr val="F47D1F"/>
      </a:accent2>
      <a:accent3>
        <a:srgbClr val="8DC63F"/>
      </a:accent3>
      <a:accent4>
        <a:srgbClr val="F7F8F8"/>
      </a:accent4>
      <a:accent5>
        <a:srgbClr val="DFE0E0"/>
      </a:accent5>
      <a:accent6>
        <a:srgbClr val="333333"/>
      </a:accent6>
      <a:hlink>
        <a:srgbClr val="8DC63F"/>
      </a:hlink>
      <a:folHlink>
        <a:srgbClr val="F47D1F"/>
      </a:folHlink>
    </a:clrScheme>
    <a:fontScheme name="Title Slide">
      <a:majorFont>
        <a:latin typeface="Arial Narrow"/>
        <a:ea typeface="Arial"/>
        <a:cs typeface="Arial"/>
      </a:majorFont>
      <a:minorFont>
        <a:latin typeface="Arial Narrow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" charset="0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52ABD5"/>
        </a:dk2>
        <a:lt2>
          <a:srgbClr val="AAB198"/>
        </a:lt2>
        <a:accent1>
          <a:srgbClr val="5EBEA5"/>
        </a:accent1>
        <a:accent2>
          <a:srgbClr val="7296CE"/>
        </a:accent2>
        <a:accent3>
          <a:srgbClr val="FFFFFF"/>
        </a:accent3>
        <a:accent4>
          <a:srgbClr val="000000"/>
        </a:accent4>
        <a:accent5>
          <a:srgbClr val="B6DBCF"/>
        </a:accent5>
        <a:accent6>
          <a:srgbClr val="6787BA"/>
        </a:accent6>
        <a:hlink>
          <a:srgbClr val="7FB741"/>
        </a:hlink>
        <a:folHlink>
          <a:srgbClr val="DA642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11757</TotalTime>
  <Words>143</Words>
  <Application>Microsoft Office PowerPoint</Application>
  <PresentationFormat>On-screen Show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Times</vt:lpstr>
      <vt:lpstr>Times New Roman</vt:lpstr>
      <vt:lpstr>Wingdings</vt:lpstr>
      <vt:lpstr>Title Slide</vt:lpstr>
      <vt:lpstr>Segue Slide</vt:lpstr>
      <vt:lpstr>Content Slide</vt:lpstr>
      <vt:lpstr>1_Title Slide</vt:lpstr>
      <vt:lpstr>Project Planning Charter</vt:lpstr>
    </vt:vector>
  </TitlesOfParts>
  <Company>Duarte Design,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 L. Hollander</dc:creator>
  <cp:lastModifiedBy>Rachel L. Hollander</cp:lastModifiedBy>
  <cp:revision>1054</cp:revision>
  <dcterms:created xsi:type="dcterms:W3CDTF">2012-06-05T18:13:54Z</dcterms:created>
  <dcterms:modified xsi:type="dcterms:W3CDTF">2015-05-06T23:36:12Z</dcterms:modified>
</cp:coreProperties>
</file>