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4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6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1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2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7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31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837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56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7"/>
          <p:cNvSpPr txBox="1">
            <a:spLocks noChangeArrowheads="1"/>
          </p:cNvSpPr>
          <p:nvPr userDrawn="1"/>
        </p:nvSpPr>
        <p:spPr bwMode="auto">
          <a:xfrm>
            <a:off x="8366125" y="6472238"/>
            <a:ext cx="323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A1D64C-55E4-4881-9484-6B346468A3E8}" type="slidenum">
              <a:rPr lang="en-US" altLang="en-US" sz="900"/>
              <a:pPr eaLnBrk="1" hangingPunct="1"/>
              <a:t>‹#›</a:t>
            </a:fld>
            <a:endParaRPr lang="en-US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mapping template - Instructions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following two pages include simple templates for starting a process map</a:t>
            </a:r>
          </a:p>
          <a:p>
            <a:pPr marL="762000" lvl="1" indent="-304800" eaLnBrk="1" hangingPunct="1">
              <a:lnSpc>
                <a:spcPct val="90000"/>
              </a:lnSpc>
            </a:pPr>
            <a:r>
              <a:rPr lang="en-US" altLang="en-US" smtClean="0"/>
              <a:t>Process mapping shapes</a:t>
            </a:r>
          </a:p>
          <a:p>
            <a:pPr marL="762000" lvl="1" indent="-304800" eaLnBrk="1" hangingPunct="1">
              <a:lnSpc>
                <a:spcPct val="90000"/>
              </a:lnSpc>
            </a:pPr>
            <a:r>
              <a:rPr lang="en-US" altLang="en-US" smtClean="0"/>
              <a:t>Process mapping swim lanes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use the template: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Save the template with a new file name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Determine if your process map will use swim lanes or not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Insert a “new page” to create your process map</a:t>
            </a:r>
          </a:p>
          <a:p>
            <a:pPr marL="1181100" lvl="2" indent="-266700" eaLnBrk="1" hangingPunct="1">
              <a:lnSpc>
                <a:spcPct val="90000"/>
              </a:lnSpc>
              <a:buFontTx/>
              <a:buChar char="–"/>
            </a:pPr>
            <a:r>
              <a:rPr lang="en-US" altLang="en-US" smtClean="0"/>
              <a:t>If you are using swim lanes, copy the swim lane structure to your new page. Delete swim lanes if you have fewer than 5 roles.  Add swim lanes if you have more.</a:t>
            </a:r>
          </a:p>
          <a:p>
            <a:pPr marL="1181100" lvl="2" indent="-266700" eaLnBrk="1" hangingPunct="1">
              <a:lnSpc>
                <a:spcPct val="90000"/>
              </a:lnSpc>
              <a:buFontTx/>
              <a:buChar char="–"/>
            </a:pPr>
            <a:r>
              <a:rPr lang="en-US" altLang="en-US" smtClean="0"/>
              <a:t>If you are not using swim lanes, start with a blank page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Copy and paste each process mapping shape to your new page to create your process flow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Connect shapes with either a straight arrow or elbow arrow connector to indicate information flow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Add titles and footers to each page, including the process name, who created the process, the date the process was made, and whether the process map is draft or final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Delete the instruction pages</a:t>
            </a:r>
          </a:p>
          <a:p>
            <a:pPr marL="762000" lvl="1" indent="-3048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mtClean="0"/>
              <a:t>Save the file often as you create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mapping shapes</a:t>
            </a:r>
          </a:p>
        </p:txBody>
      </p:sp>
      <p:sp>
        <p:nvSpPr>
          <p:cNvPr id="3075" name="AutoShape 5"/>
          <p:cNvSpPr>
            <a:spLocks noChangeArrowheads="1"/>
          </p:cNvSpPr>
          <p:nvPr/>
        </p:nvSpPr>
        <p:spPr bwMode="auto">
          <a:xfrm>
            <a:off x="533400" y="1714500"/>
            <a:ext cx="1143000" cy="3048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Start</a:t>
            </a:r>
          </a:p>
        </p:txBody>
      </p:sp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533400" y="2514600"/>
            <a:ext cx="1143000" cy="685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Process Step</a:t>
            </a:r>
          </a:p>
        </p:txBody>
      </p:sp>
      <p:sp>
        <p:nvSpPr>
          <p:cNvPr id="3077" name="AutoShape 7"/>
          <p:cNvSpPr>
            <a:spLocks noChangeArrowheads="1"/>
          </p:cNvSpPr>
          <p:nvPr/>
        </p:nvSpPr>
        <p:spPr bwMode="auto">
          <a:xfrm>
            <a:off x="3276600" y="4572000"/>
            <a:ext cx="1143000" cy="3048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End</a:t>
            </a:r>
          </a:p>
        </p:txBody>
      </p:sp>
      <p:sp>
        <p:nvSpPr>
          <p:cNvPr id="3078" name="AutoShape 8"/>
          <p:cNvSpPr>
            <a:spLocks noChangeArrowheads="1"/>
          </p:cNvSpPr>
          <p:nvPr/>
        </p:nvSpPr>
        <p:spPr bwMode="auto">
          <a:xfrm>
            <a:off x="533400" y="3657600"/>
            <a:ext cx="1219200" cy="762000"/>
          </a:xfrm>
          <a:prstGeom prst="flowChartDocumen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Process Step with Paper document</a:t>
            </a:r>
          </a:p>
        </p:txBody>
      </p:sp>
      <p:sp>
        <p:nvSpPr>
          <p:cNvPr id="3079" name="AutoShape 9"/>
          <p:cNvSpPr>
            <a:spLocks noChangeArrowheads="1"/>
          </p:cNvSpPr>
          <p:nvPr/>
        </p:nvSpPr>
        <p:spPr bwMode="auto">
          <a:xfrm>
            <a:off x="3276600" y="1524000"/>
            <a:ext cx="1447800" cy="990600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Decision?</a:t>
            </a:r>
          </a:p>
        </p:txBody>
      </p:sp>
      <p:cxnSp>
        <p:nvCxnSpPr>
          <p:cNvPr id="3080" name="AutoShape 10"/>
          <p:cNvCxnSpPr>
            <a:cxnSpLocks noChangeShapeType="1"/>
          </p:cNvCxnSpPr>
          <p:nvPr/>
        </p:nvCxnSpPr>
        <p:spPr bwMode="auto">
          <a:xfrm>
            <a:off x="6172200" y="2286000"/>
            <a:ext cx="10048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1" name="AutoShape 14"/>
          <p:cNvSpPr>
            <a:spLocks noChangeArrowheads="1"/>
          </p:cNvSpPr>
          <p:nvPr/>
        </p:nvSpPr>
        <p:spPr bwMode="auto">
          <a:xfrm>
            <a:off x="3124200" y="3086100"/>
            <a:ext cx="1600200" cy="723900"/>
          </a:xfrm>
          <a:prstGeom prst="parallelogram">
            <a:avLst>
              <a:gd name="adj" fmla="val 55263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Activity with System or Electronic Data</a:t>
            </a:r>
          </a:p>
        </p:txBody>
      </p:sp>
      <p:cxnSp>
        <p:nvCxnSpPr>
          <p:cNvPr id="3082" name="AutoShape 15"/>
          <p:cNvCxnSpPr>
            <a:cxnSpLocks noChangeShapeType="1"/>
          </p:cNvCxnSpPr>
          <p:nvPr/>
        </p:nvCxnSpPr>
        <p:spPr bwMode="auto">
          <a:xfrm>
            <a:off x="6172200" y="3505200"/>
            <a:ext cx="1104900" cy="12001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3" name="AutoShape 17"/>
          <p:cNvSpPr>
            <a:spLocks noChangeArrowheads="1"/>
          </p:cNvSpPr>
          <p:nvPr/>
        </p:nvSpPr>
        <p:spPr bwMode="auto">
          <a:xfrm>
            <a:off x="457200" y="4724400"/>
            <a:ext cx="1524000" cy="1066800"/>
          </a:xfrm>
          <a:prstGeom prst="irregularSeal2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Inefficiency</a:t>
            </a:r>
          </a:p>
        </p:txBody>
      </p:sp>
      <p:sp>
        <p:nvSpPr>
          <p:cNvPr id="3084" name="Text Box 18"/>
          <p:cNvSpPr txBox="1">
            <a:spLocks noChangeArrowheads="1"/>
          </p:cNvSpPr>
          <p:nvPr/>
        </p:nvSpPr>
        <p:spPr bwMode="auto">
          <a:xfrm>
            <a:off x="6115050" y="2330450"/>
            <a:ext cx="14287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latin typeface="Arial Narrow" panose="020B0606020202030204" pitchFamily="34" charset="0"/>
              </a:rPr>
              <a:t>Straight arrow connector</a:t>
            </a:r>
          </a:p>
        </p:txBody>
      </p:sp>
      <p:sp>
        <p:nvSpPr>
          <p:cNvPr id="3085" name="Text Box 19"/>
          <p:cNvSpPr txBox="1">
            <a:spLocks noChangeArrowheads="1"/>
          </p:cNvSpPr>
          <p:nvPr/>
        </p:nvSpPr>
        <p:spPr bwMode="auto">
          <a:xfrm>
            <a:off x="6089650" y="3244850"/>
            <a:ext cx="13779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latin typeface="Arial Narrow" panose="020B0606020202030204" pitchFamily="34" charset="0"/>
              </a:rPr>
              <a:t>Elbow arrow connector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mapping template with swim lanes</a:t>
            </a:r>
          </a:p>
        </p:txBody>
      </p:sp>
      <p:sp>
        <p:nvSpPr>
          <p:cNvPr id="4099" name="Line 15"/>
          <p:cNvSpPr>
            <a:spLocks noChangeShapeType="1"/>
          </p:cNvSpPr>
          <p:nvPr/>
        </p:nvSpPr>
        <p:spPr bwMode="auto">
          <a:xfrm>
            <a:off x="304800" y="2133600"/>
            <a:ext cx="8382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16"/>
          <p:cNvSpPr>
            <a:spLocks noChangeShapeType="1"/>
          </p:cNvSpPr>
          <p:nvPr/>
        </p:nvSpPr>
        <p:spPr bwMode="auto">
          <a:xfrm>
            <a:off x="304800" y="3238500"/>
            <a:ext cx="8382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17"/>
          <p:cNvSpPr>
            <a:spLocks noChangeShapeType="1"/>
          </p:cNvSpPr>
          <p:nvPr/>
        </p:nvSpPr>
        <p:spPr bwMode="auto">
          <a:xfrm>
            <a:off x="304800" y="4305300"/>
            <a:ext cx="8382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18"/>
          <p:cNvSpPr>
            <a:spLocks noChangeShapeType="1"/>
          </p:cNvSpPr>
          <p:nvPr/>
        </p:nvSpPr>
        <p:spPr bwMode="auto">
          <a:xfrm>
            <a:off x="304800" y="5372100"/>
            <a:ext cx="8382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19"/>
          <p:cNvSpPr txBox="1">
            <a:spLocks noChangeArrowheads="1"/>
          </p:cNvSpPr>
          <p:nvPr/>
        </p:nvSpPr>
        <p:spPr bwMode="auto">
          <a:xfrm rot="-5400000">
            <a:off x="-119856" y="14152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#1</a:t>
            </a:r>
          </a:p>
        </p:txBody>
      </p:sp>
      <p:sp>
        <p:nvSpPr>
          <p:cNvPr id="4104" name="Text Box 20"/>
          <p:cNvSpPr txBox="1">
            <a:spLocks noChangeArrowheads="1"/>
          </p:cNvSpPr>
          <p:nvPr/>
        </p:nvSpPr>
        <p:spPr bwMode="auto">
          <a:xfrm rot="-5400000">
            <a:off x="-119856" y="24820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#2</a:t>
            </a:r>
          </a:p>
        </p:txBody>
      </p:sp>
      <p:sp>
        <p:nvSpPr>
          <p:cNvPr id="4105" name="Text Box 21"/>
          <p:cNvSpPr txBox="1">
            <a:spLocks noChangeArrowheads="1"/>
          </p:cNvSpPr>
          <p:nvPr/>
        </p:nvSpPr>
        <p:spPr bwMode="auto">
          <a:xfrm rot="-5400000">
            <a:off x="-119856" y="36250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#3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 rot="-5400000">
            <a:off x="-119856" y="46156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#4</a:t>
            </a:r>
          </a:p>
        </p:txBody>
      </p:sp>
      <p:sp>
        <p:nvSpPr>
          <p:cNvPr id="4107" name="Text Box 23"/>
          <p:cNvSpPr txBox="1">
            <a:spLocks noChangeArrowheads="1"/>
          </p:cNvSpPr>
          <p:nvPr/>
        </p:nvSpPr>
        <p:spPr bwMode="auto">
          <a:xfrm rot="-5400000">
            <a:off x="-119856" y="57586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mapping template (example)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1485900"/>
            <a:ext cx="1143000" cy="3048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Start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133600" y="1295400"/>
            <a:ext cx="1143000" cy="685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Process Step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613400" y="3625850"/>
            <a:ext cx="1143000" cy="3048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End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095500" y="2298700"/>
            <a:ext cx="1219200" cy="762000"/>
          </a:xfrm>
          <a:prstGeom prst="flowChartDocumen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Process Step with Paper document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657600" y="2184400"/>
            <a:ext cx="1447800" cy="990600"/>
          </a:xfrm>
          <a:prstGeom prst="diamond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Decision?</a:t>
            </a:r>
          </a:p>
        </p:txBody>
      </p:sp>
      <p:cxnSp>
        <p:nvCxnSpPr>
          <p:cNvPr id="5128" name="AutoShape 8"/>
          <p:cNvCxnSpPr>
            <a:cxnSpLocks noChangeShapeType="1"/>
            <a:stCxn id="5123" idx="3"/>
            <a:endCxn id="5124" idx="1"/>
          </p:cNvCxnSpPr>
          <p:nvPr/>
        </p:nvCxnSpPr>
        <p:spPr bwMode="auto">
          <a:xfrm>
            <a:off x="1676400" y="16383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" name="AutoShape 9"/>
          <p:cNvCxnSpPr>
            <a:cxnSpLocks noChangeShapeType="1"/>
            <a:stCxn id="5126" idx="3"/>
            <a:endCxn id="5127" idx="1"/>
          </p:cNvCxnSpPr>
          <p:nvPr/>
        </p:nvCxnSpPr>
        <p:spPr bwMode="auto">
          <a:xfrm>
            <a:off x="3314700" y="2679700"/>
            <a:ext cx="342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0" name="AutoShape 10"/>
          <p:cNvCxnSpPr>
            <a:cxnSpLocks noChangeShapeType="1"/>
            <a:stCxn id="5127" idx="2"/>
            <a:endCxn id="5131" idx="1"/>
          </p:cNvCxnSpPr>
          <p:nvPr/>
        </p:nvCxnSpPr>
        <p:spPr bwMode="auto">
          <a:xfrm>
            <a:off x="4381500" y="3175000"/>
            <a:ext cx="0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3581400" y="3416300"/>
            <a:ext cx="1600200" cy="723900"/>
          </a:xfrm>
          <a:prstGeom prst="parallelogram">
            <a:avLst>
              <a:gd name="adj" fmla="val 55263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Activity with System or Electronic Data</a:t>
            </a:r>
          </a:p>
        </p:txBody>
      </p:sp>
      <p:cxnSp>
        <p:nvCxnSpPr>
          <p:cNvPr id="5132" name="AutoShape 12"/>
          <p:cNvCxnSpPr>
            <a:cxnSpLocks noChangeShapeType="1"/>
            <a:stCxn id="5127" idx="3"/>
            <a:endCxn id="5125" idx="0"/>
          </p:cNvCxnSpPr>
          <p:nvPr/>
        </p:nvCxnSpPr>
        <p:spPr bwMode="auto">
          <a:xfrm>
            <a:off x="5105400" y="2679700"/>
            <a:ext cx="1079500" cy="9461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3" name="AutoShape 13"/>
          <p:cNvCxnSpPr>
            <a:cxnSpLocks noChangeShapeType="1"/>
            <a:stCxn id="5131" idx="2"/>
            <a:endCxn id="5125" idx="1"/>
          </p:cNvCxnSpPr>
          <p:nvPr/>
        </p:nvCxnSpPr>
        <p:spPr bwMode="auto">
          <a:xfrm>
            <a:off x="4981575" y="3778250"/>
            <a:ext cx="631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04800" y="2133600"/>
            <a:ext cx="8382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304800" y="3238500"/>
            <a:ext cx="8382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04800" y="4305300"/>
            <a:ext cx="8382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304800" y="5372100"/>
            <a:ext cx="8382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 rot="-5400000">
            <a:off x="-119856" y="14152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#1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 rot="-5400000">
            <a:off x="-119856" y="24820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#2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 rot="-5400000">
            <a:off x="-119856" y="36250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#3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 rot="-5400000">
            <a:off x="-119856" y="46156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#4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 rot="-5400000">
            <a:off x="-119856" y="5758656"/>
            <a:ext cx="819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/>
              <a:t>ROLE #5</a:t>
            </a:r>
          </a:p>
        </p:txBody>
      </p:sp>
      <p:cxnSp>
        <p:nvCxnSpPr>
          <p:cNvPr id="5143" name="AutoShape 23"/>
          <p:cNvCxnSpPr>
            <a:cxnSpLocks noChangeShapeType="1"/>
            <a:stCxn id="5124" idx="2"/>
            <a:endCxn id="5126" idx="0"/>
          </p:cNvCxnSpPr>
          <p:nvPr/>
        </p:nvCxnSpPr>
        <p:spPr bwMode="auto">
          <a:xfrm>
            <a:off x="2705100" y="1981200"/>
            <a:ext cx="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2057400" y="2743200"/>
            <a:ext cx="1524000" cy="1066800"/>
          </a:xfrm>
          <a:prstGeom prst="irregularSeal2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 Narrow" panose="020B0606020202030204" pitchFamily="34" charset="0"/>
              </a:rPr>
              <a:t>Inefficiency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272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Narrow</vt:lpstr>
      <vt:lpstr>Default Design</vt:lpstr>
      <vt:lpstr>Process mapping template - Instructions</vt:lpstr>
      <vt:lpstr>Process mapping shapes</vt:lpstr>
      <vt:lpstr>Process mapping template with swim lanes</vt:lpstr>
      <vt:lpstr>Process mapping template (example)</vt:lpstr>
    </vt:vector>
  </TitlesOfParts>
  <Company>Kaiser Permanente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mapping template (simple – no swim lanes)</dc:title>
  <dc:creator>Lynn M. Garofalo-Wright</dc:creator>
  <cp:lastModifiedBy>Rachel L. Hollander</cp:lastModifiedBy>
  <cp:revision>5</cp:revision>
  <dcterms:created xsi:type="dcterms:W3CDTF">2009-03-20T17:55:44Z</dcterms:created>
  <dcterms:modified xsi:type="dcterms:W3CDTF">2015-10-16T19:12:42Z</dcterms:modified>
</cp:coreProperties>
</file>