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4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3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1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9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78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5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2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6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66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30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7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7"/>
          <p:cNvSpPr txBox="1">
            <a:spLocks noChangeArrowheads="1"/>
          </p:cNvSpPr>
          <p:nvPr userDrawn="1"/>
        </p:nvSpPr>
        <p:spPr bwMode="auto">
          <a:xfrm>
            <a:off x="8366125" y="6472238"/>
            <a:ext cx="32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F007D8-D9B5-43B4-9664-3247D8EAD0CE}" type="slidenum">
              <a:rPr lang="en-US" altLang="en-US" sz="900"/>
              <a:pPr eaLnBrk="1" hangingPunct="1"/>
              <a:t>‹#›</a:t>
            </a:fld>
            <a:endParaRPr lang="en-US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Fishbone diagram template - Instructions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following pages includes a simple template for starting a fishbone diagram</a:t>
            </a:r>
          </a:p>
          <a:p>
            <a:pPr eaLnBrk="1" hangingPunct="1"/>
            <a:r>
              <a:rPr lang="en-US" altLang="en-US" smtClean="0"/>
              <a:t>To use the template:</a:t>
            </a:r>
          </a:p>
          <a:p>
            <a:pPr marL="762000" lvl="1" indent="-304800" eaLnBrk="1" hangingPunct="1">
              <a:buFontTx/>
              <a:buAutoNum type="arabicPeriod"/>
            </a:pPr>
            <a:r>
              <a:rPr lang="en-US" altLang="en-US" smtClean="0"/>
              <a:t>Enter the problem you want to solve in the far right box</a:t>
            </a:r>
          </a:p>
          <a:p>
            <a:pPr marL="762000" lvl="1" indent="-304800" eaLnBrk="1" hangingPunct="1">
              <a:buFontTx/>
              <a:buAutoNum type="arabicPeriod"/>
            </a:pPr>
            <a:r>
              <a:rPr lang="en-US" altLang="en-US" smtClean="0"/>
              <a:t>Enter category names in each of the remaining six boxes. Categories could include:</a:t>
            </a:r>
          </a:p>
          <a:p>
            <a:pPr marL="1181100" lvl="2" indent="-266700" eaLnBrk="1" hangingPunct="1">
              <a:buFontTx/>
              <a:buChar char="–"/>
            </a:pPr>
            <a:r>
              <a:rPr lang="en-US" altLang="en-US" smtClean="0"/>
              <a:t>Man (i.e. human factors)</a:t>
            </a:r>
          </a:p>
          <a:p>
            <a:pPr marL="1181100" lvl="2" indent="-266700" eaLnBrk="1" hangingPunct="1">
              <a:buFontTx/>
              <a:buChar char="–"/>
            </a:pPr>
            <a:r>
              <a:rPr lang="en-US" altLang="en-US" smtClean="0"/>
              <a:t>Material (e.g. supplies)</a:t>
            </a:r>
          </a:p>
          <a:p>
            <a:pPr marL="1181100" lvl="2" indent="-266700" eaLnBrk="1" hangingPunct="1">
              <a:buFontTx/>
              <a:buChar char="–"/>
            </a:pPr>
            <a:r>
              <a:rPr lang="en-US" altLang="en-US" smtClean="0"/>
              <a:t>Machine (e.g., technology)</a:t>
            </a:r>
          </a:p>
          <a:p>
            <a:pPr marL="1181100" lvl="2" indent="-266700" eaLnBrk="1" hangingPunct="1">
              <a:buFontTx/>
              <a:buChar char="–"/>
            </a:pPr>
            <a:r>
              <a:rPr lang="en-US" altLang="en-US" smtClean="0"/>
              <a:t>Measurement (e.g. data)</a:t>
            </a:r>
          </a:p>
          <a:p>
            <a:pPr marL="1181100" lvl="2" indent="-266700" eaLnBrk="1" hangingPunct="1">
              <a:buFontTx/>
              <a:buChar char="–"/>
            </a:pPr>
            <a:r>
              <a:rPr lang="en-US" altLang="en-US" smtClean="0"/>
              <a:t>Milieu (i.e.. Environment)</a:t>
            </a:r>
          </a:p>
          <a:p>
            <a:pPr marL="1181100" lvl="2" indent="-266700" eaLnBrk="1" hangingPunct="1">
              <a:buFontTx/>
              <a:buChar char="–"/>
            </a:pPr>
            <a:r>
              <a:rPr lang="en-US" altLang="en-US" smtClean="0"/>
              <a:t>Method (i.e. process)</a:t>
            </a:r>
          </a:p>
          <a:p>
            <a:pPr marL="762000" lvl="1" indent="-304800" eaLnBrk="1" hangingPunct="1">
              <a:buFontTx/>
              <a:buAutoNum type="arabicPeriod"/>
            </a:pPr>
            <a:r>
              <a:rPr lang="en-US" altLang="en-US" smtClean="0"/>
              <a:t>Add brainstormed ideas about the problem by category along the associated categories arrow</a:t>
            </a:r>
          </a:p>
          <a:p>
            <a:pPr marL="762000" lvl="1" indent="-304800" eaLnBrk="1" hangingPunct="1">
              <a:buFontTx/>
              <a:buAutoNum type="arabicPeriod"/>
            </a:pPr>
            <a:r>
              <a:rPr lang="en-US" altLang="en-US" smtClean="0"/>
              <a:t>Add titles and footers to each page, including the process name, who created the process, the date the process was made, and whether the process map is draft or final</a:t>
            </a:r>
          </a:p>
          <a:p>
            <a:pPr marL="762000" lvl="1" indent="-304800" eaLnBrk="1" hangingPunct="1">
              <a:buFontTx/>
              <a:buAutoNum type="arabicPeriod"/>
            </a:pPr>
            <a:r>
              <a:rPr lang="en-US" altLang="en-US" smtClean="0"/>
              <a:t>Delete the instruction pages</a:t>
            </a:r>
          </a:p>
          <a:p>
            <a:pPr marL="762000" lvl="1" indent="-304800" eaLnBrk="1" hangingPunct="1">
              <a:buFontTx/>
              <a:buAutoNum type="arabicPeriod"/>
            </a:pPr>
            <a:r>
              <a:rPr lang="en-US" altLang="en-US" smtClean="0"/>
              <a:t>Save the file often as you create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 noChangeAspect="1"/>
          </p:cNvGrpSpPr>
          <p:nvPr/>
        </p:nvGrpSpPr>
        <p:grpSpPr bwMode="auto">
          <a:xfrm>
            <a:off x="76200" y="685800"/>
            <a:ext cx="8915400" cy="5715000"/>
            <a:chOff x="2889" y="860"/>
            <a:chExt cx="7200" cy="4722"/>
          </a:xfrm>
        </p:grpSpPr>
        <p:sp>
          <p:nvSpPr>
            <p:cNvPr id="5123" name="AutoShape 5"/>
            <p:cNvSpPr>
              <a:spLocks noChangeAspect="1" noChangeArrowheads="1"/>
            </p:cNvSpPr>
            <p:nvPr/>
          </p:nvSpPr>
          <p:spPr bwMode="auto">
            <a:xfrm>
              <a:off x="2889" y="860"/>
              <a:ext cx="7200" cy="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4" name="AutoShape 6"/>
            <p:cNvSpPr>
              <a:spLocks noChangeArrowheads="1"/>
            </p:cNvSpPr>
            <p:nvPr/>
          </p:nvSpPr>
          <p:spPr bwMode="auto">
            <a:xfrm rot="5400000">
              <a:off x="8872" y="2929"/>
              <a:ext cx="1189" cy="970"/>
            </a:xfrm>
            <a:prstGeom prst="triangle">
              <a:avLst>
                <a:gd name="adj" fmla="val 4940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5" name="Line 7"/>
            <p:cNvSpPr>
              <a:spLocks noChangeShapeType="1"/>
            </p:cNvSpPr>
            <p:nvPr/>
          </p:nvSpPr>
          <p:spPr bwMode="auto">
            <a:xfrm flipH="1">
              <a:off x="3389" y="3372"/>
              <a:ext cx="55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8"/>
            <p:cNvSpPr>
              <a:spLocks noChangeShapeType="1"/>
            </p:cNvSpPr>
            <p:nvPr/>
          </p:nvSpPr>
          <p:spPr bwMode="auto">
            <a:xfrm>
              <a:off x="4189" y="2267"/>
              <a:ext cx="1000" cy="1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9"/>
            <p:cNvSpPr>
              <a:spLocks noChangeShapeType="1"/>
            </p:cNvSpPr>
            <p:nvPr/>
          </p:nvSpPr>
          <p:spPr bwMode="auto">
            <a:xfrm>
              <a:off x="5889" y="2267"/>
              <a:ext cx="1000" cy="1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0"/>
            <p:cNvSpPr>
              <a:spLocks noChangeShapeType="1"/>
            </p:cNvSpPr>
            <p:nvPr/>
          </p:nvSpPr>
          <p:spPr bwMode="auto">
            <a:xfrm>
              <a:off x="7789" y="2267"/>
              <a:ext cx="1000" cy="1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11"/>
            <p:cNvSpPr>
              <a:spLocks noChangeShapeType="1"/>
            </p:cNvSpPr>
            <p:nvPr/>
          </p:nvSpPr>
          <p:spPr bwMode="auto">
            <a:xfrm flipH="1">
              <a:off x="5089" y="3372"/>
              <a:ext cx="1100" cy="9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2"/>
            <p:cNvSpPr>
              <a:spLocks noChangeShapeType="1"/>
            </p:cNvSpPr>
            <p:nvPr/>
          </p:nvSpPr>
          <p:spPr bwMode="auto">
            <a:xfrm flipH="1">
              <a:off x="3589" y="3372"/>
              <a:ext cx="1100" cy="9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3"/>
            <p:cNvSpPr>
              <a:spLocks noChangeShapeType="1"/>
            </p:cNvSpPr>
            <p:nvPr/>
          </p:nvSpPr>
          <p:spPr bwMode="auto">
            <a:xfrm flipH="1">
              <a:off x="6789" y="3372"/>
              <a:ext cx="1100" cy="9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Text Box 14"/>
            <p:cNvSpPr txBox="1">
              <a:spLocks noChangeArrowheads="1"/>
            </p:cNvSpPr>
            <p:nvPr/>
          </p:nvSpPr>
          <p:spPr bwMode="auto">
            <a:xfrm>
              <a:off x="3189" y="4276"/>
              <a:ext cx="1669" cy="8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000" b="1" dirty="0">
                  <a:latin typeface="Times New Roman" pitchFamily="18" charset="0"/>
                </a:rPr>
                <a:t>Patient Factors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Condition (complexity and seriousness)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Language and communication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Personality and social factors</a:t>
              </a:r>
            </a:p>
            <a:p>
              <a:pPr eaLnBrk="1" hangingPunct="1"/>
              <a:endParaRPr lang="en-US" altLang="en-US" dirty="0"/>
            </a:p>
          </p:txBody>
        </p:sp>
        <p:sp>
          <p:nvSpPr>
            <p:cNvPr id="5133" name="Text Box 15"/>
            <p:cNvSpPr txBox="1">
              <a:spLocks noChangeArrowheads="1"/>
            </p:cNvSpPr>
            <p:nvPr/>
          </p:nvSpPr>
          <p:spPr bwMode="auto">
            <a:xfrm>
              <a:off x="4981" y="4276"/>
              <a:ext cx="1408" cy="8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000" b="1" dirty="0">
                  <a:latin typeface="Times New Roman" pitchFamily="18" charset="0"/>
                </a:rPr>
                <a:t>Individual (staff) </a:t>
              </a:r>
              <a:r>
                <a:rPr lang="en-US" altLang="en-US" sz="1000" b="1" dirty="0" smtClean="0">
                  <a:latin typeface="Times New Roman" pitchFamily="18" charset="0"/>
                </a:rPr>
                <a:t>Factors</a:t>
              </a:r>
              <a:endParaRPr lang="en-US" altLang="en-US" sz="1000" b="1" dirty="0">
                <a:latin typeface="Times New Roman" pitchFamily="18" charset="0"/>
              </a:endParaRP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Knowledge and skills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Competence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Physical and mental health</a:t>
              </a:r>
              <a:endParaRPr lang="en-US" altLang="en-US" dirty="0"/>
            </a:p>
          </p:txBody>
        </p:sp>
        <p:sp>
          <p:nvSpPr>
            <p:cNvPr id="5134" name="Text Box 16"/>
            <p:cNvSpPr txBox="1">
              <a:spLocks noChangeArrowheads="1"/>
            </p:cNvSpPr>
            <p:nvPr/>
          </p:nvSpPr>
          <p:spPr bwMode="auto">
            <a:xfrm>
              <a:off x="6489" y="4276"/>
              <a:ext cx="2246" cy="12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000" b="1" dirty="0">
                  <a:latin typeface="Times New Roman" pitchFamily="18" charset="0"/>
                </a:rPr>
                <a:t>Work Environmental Factors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Staffing levels and skills mix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Workload and shift patterns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Design, availability and maintenance of equipment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Administrative and managerial support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Environment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Physical</a:t>
              </a:r>
              <a:endParaRPr lang="en-US" altLang="en-US" dirty="0"/>
            </a:p>
          </p:txBody>
        </p:sp>
        <p:sp>
          <p:nvSpPr>
            <p:cNvPr id="5135" name="Text Box 17"/>
            <p:cNvSpPr txBox="1">
              <a:spLocks noChangeArrowheads="1"/>
            </p:cNvSpPr>
            <p:nvPr/>
          </p:nvSpPr>
          <p:spPr bwMode="auto">
            <a:xfrm>
              <a:off x="3189" y="1362"/>
              <a:ext cx="1200" cy="13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000" b="1" dirty="0">
                  <a:latin typeface="Times New Roman" pitchFamily="18" charset="0"/>
                </a:rPr>
                <a:t>Task Factors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Task design and clarity of structure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 smtClean="0">
                  <a:latin typeface="Times New Roman" pitchFamily="18" charset="0"/>
                </a:rPr>
                <a:t>Availability </a:t>
              </a:r>
              <a:r>
                <a:rPr lang="en-US" altLang="en-US" sz="1000" dirty="0">
                  <a:latin typeface="Times New Roman" pitchFamily="18" charset="0"/>
                </a:rPr>
                <a:t>and use of protocols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Availability and accuracy of test results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Decision-making </a:t>
              </a:r>
              <a:r>
                <a:rPr lang="en-US" altLang="en-US" sz="1000" dirty="0" smtClean="0">
                  <a:latin typeface="Times New Roman" pitchFamily="18" charset="0"/>
                </a:rPr>
                <a:t>aids   </a:t>
              </a:r>
              <a:endParaRPr lang="en-US" altLang="en-US" dirty="0"/>
            </a:p>
          </p:txBody>
        </p:sp>
        <p:sp>
          <p:nvSpPr>
            <p:cNvPr id="5136" name="Text Box 18"/>
            <p:cNvSpPr txBox="1">
              <a:spLocks noChangeArrowheads="1"/>
            </p:cNvSpPr>
            <p:nvPr/>
          </p:nvSpPr>
          <p:spPr bwMode="auto">
            <a:xfrm>
              <a:off x="4689" y="1362"/>
              <a:ext cx="1600" cy="9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000" b="1" dirty="0">
                  <a:latin typeface="Times New Roman" pitchFamily="18" charset="0"/>
                </a:rPr>
                <a:t>Team Factors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Verbal communication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Written communication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Supervision and seeking help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Team structure (congruence, consistency, leadership, </a:t>
              </a:r>
              <a:r>
                <a:rPr lang="en-US" altLang="en-US" sz="1000" dirty="0" smtClean="0">
                  <a:latin typeface="Times New Roman" pitchFamily="18" charset="0"/>
                </a:rPr>
                <a:t>etc.)</a:t>
              </a:r>
              <a:endParaRPr lang="en-US" altLang="en-US" sz="1000" dirty="0">
                <a:latin typeface="Times New Roman" pitchFamily="18" charset="0"/>
              </a:endParaRPr>
            </a:p>
            <a:p>
              <a:pPr eaLnBrk="1" hangingPunct="1"/>
              <a:endParaRPr lang="en-US" altLang="en-US" dirty="0"/>
            </a:p>
          </p:txBody>
        </p:sp>
        <p:sp>
          <p:nvSpPr>
            <p:cNvPr id="5137" name="Text Box 19"/>
            <p:cNvSpPr txBox="1">
              <a:spLocks noChangeArrowheads="1"/>
            </p:cNvSpPr>
            <p:nvPr/>
          </p:nvSpPr>
          <p:spPr bwMode="auto">
            <a:xfrm>
              <a:off x="6889" y="1362"/>
              <a:ext cx="2200" cy="9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000" b="1" dirty="0" smtClean="0">
                  <a:latin typeface="Times New Roman" pitchFamily="18" charset="0"/>
                </a:rPr>
                <a:t>Organizational </a:t>
              </a:r>
              <a:r>
                <a:rPr lang="en-US" altLang="en-US" sz="1000" b="1" dirty="0">
                  <a:latin typeface="Times New Roman" pitchFamily="18" charset="0"/>
                </a:rPr>
                <a:t>and Management Factors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Financial resources and constraints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 smtClean="0">
                  <a:latin typeface="Times New Roman" pitchFamily="18" charset="0"/>
                </a:rPr>
                <a:t>Organizational </a:t>
              </a:r>
              <a:r>
                <a:rPr lang="en-US" altLang="en-US" sz="1000" dirty="0">
                  <a:latin typeface="Times New Roman" pitchFamily="18" charset="0"/>
                </a:rPr>
                <a:t>structure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Policy, standards and goals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000" dirty="0">
                  <a:latin typeface="Times New Roman" pitchFamily="18" charset="0"/>
                </a:rPr>
                <a:t>Safety culture and priorities</a:t>
              </a:r>
            </a:p>
            <a:p>
              <a:pPr eaLnBrk="1" hangingPunct="1"/>
              <a:endParaRPr lang="en-US" altLang="en-US" dirty="0"/>
            </a:p>
          </p:txBody>
        </p:sp>
        <p:sp>
          <p:nvSpPr>
            <p:cNvPr id="5138" name="Text Box 20"/>
            <p:cNvSpPr txBox="1">
              <a:spLocks noChangeArrowheads="1"/>
            </p:cNvSpPr>
            <p:nvPr/>
          </p:nvSpPr>
          <p:spPr bwMode="auto">
            <a:xfrm>
              <a:off x="8982" y="3190"/>
              <a:ext cx="554" cy="3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000" b="1" dirty="0" smtClean="0">
                  <a:latin typeface="Times New Roman" pitchFamily="18" charset="0"/>
                </a:rPr>
                <a:t>Care Delivery Problem </a:t>
              </a:r>
              <a:endParaRPr lang="en-US" altLang="en-US" sz="1000" b="1" dirty="0">
                <a:latin typeface="Times New Roman" pitchFamily="18" charset="0"/>
              </a:endParaRPr>
            </a:p>
            <a:p>
              <a:pPr eaLnBrk="1" hangingPunct="1"/>
              <a:endParaRPr lang="en-US" altLang="en-US" dirty="0"/>
            </a:p>
          </p:txBody>
        </p:sp>
        <p:sp>
          <p:nvSpPr>
            <p:cNvPr id="5140" name="Line 22"/>
            <p:cNvSpPr>
              <a:spLocks noChangeShapeType="1"/>
            </p:cNvSpPr>
            <p:nvPr/>
          </p:nvSpPr>
          <p:spPr bwMode="auto">
            <a:xfrm>
              <a:off x="9189" y="3874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181226" y="685800"/>
            <a:ext cx="4569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Fishbone Diagram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306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Fishbone diagram template</a:t>
            </a:r>
          </a:p>
        </p:txBody>
      </p:sp>
      <p:sp>
        <p:nvSpPr>
          <p:cNvPr id="3075" name="Rectangle 21"/>
          <p:cNvSpPr>
            <a:spLocks noChangeArrowheads="1"/>
          </p:cNvSpPr>
          <p:nvPr/>
        </p:nvSpPr>
        <p:spPr bwMode="auto">
          <a:xfrm flipH="1">
            <a:off x="7620000" y="3733800"/>
            <a:ext cx="1219200" cy="762000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200">
              <a:latin typeface="Arial Narrow" panose="020B0606020202030204" pitchFamily="34" charset="0"/>
            </a:endParaRPr>
          </a:p>
        </p:txBody>
      </p:sp>
      <p:sp>
        <p:nvSpPr>
          <p:cNvPr id="3076" name="Rectangle 22"/>
          <p:cNvSpPr>
            <a:spLocks noChangeArrowheads="1"/>
          </p:cNvSpPr>
          <p:nvPr/>
        </p:nvSpPr>
        <p:spPr bwMode="auto">
          <a:xfrm flipH="1">
            <a:off x="609600" y="5624513"/>
            <a:ext cx="1219200" cy="762000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200" b="1">
              <a:latin typeface="Arial Narrow" panose="020B0606020202030204" pitchFamily="34" charset="0"/>
            </a:endParaRPr>
          </a:p>
        </p:txBody>
      </p:sp>
      <p:sp>
        <p:nvSpPr>
          <p:cNvPr id="3077" name="Rectangle 23"/>
          <p:cNvSpPr>
            <a:spLocks noChangeArrowheads="1"/>
          </p:cNvSpPr>
          <p:nvPr/>
        </p:nvSpPr>
        <p:spPr bwMode="auto">
          <a:xfrm flipH="1">
            <a:off x="2895600" y="5624513"/>
            <a:ext cx="1219200" cy="762000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200" b="1">
              <a:latin typeface="Arial Narrow" panose="020B0606020202030204" pitchFamily="34" charset="0"/>
            </a:endParaRPr>
          </a:p>
        </p:txBody>
      </p:sp>
      <p:sp>
        <p:nvSpPr>
          <p:cNvPr id="3078" name="Rectangle 24"/>
          <p:cNvSpPr>
            <a:spLocks noChangeArrowheads="1"/>
          </p:cNvSpPr>
          <p:nvPr/>
        </p:nvSpPr>
        <p:spPr bwMode="auto">
          <a:xfrm flipH="1">
            <a:off x="5067300" y="5624513"/>
            <a:ext cx="1219200" cy="762000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200" b="1">
              <a:latin typeface="Arial Narrow" panose="020B0606020202030204" pitchFamily="34" charset="0"/>
            </a:endParaRPr>
          </a:p>
        </p:txBody>
      </p:sp>
      <p:sp>
        <p:nvSpPr>
          <p:cNvPr id="3079" name="Rectangle 25"/>
          <p:cNvSpPr>
            <a:spLocks noChangeArrowheads="1"/>
          </p:cNvSpPr>
          <p:nvPr/>
        </p:nvSpPr>
        <p:spPr bwMode="auto">
          <a:xfrm flipH="1">
            <a:off x="5067300" y="1828800"/>
            <a:ext cx="1219200" cy="762000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200" b="1">
              <a:latin typeface="Arial Narrow" panose="020B0606020202030204" pitchFamily="34" charset="0"/>
            </a:endParaRPr>
          </a:p>
        </p:txBody>
      </p:sp>
      <p:sp>
        <p:nvSpPr>
          <p:cNvPr id="3080" name="Rectangle 26"/>
          <p:cNvSpPr>
            <a:spLocks noChangeArrowheads="1"/>
          </p:cNvSpPr>
          <p:nvPr/>
        </p:nvSpPr>
        <p:spPr bwMode="auto">
          <a:xfrm flipH="1">
            <a:off x="609600" y="1828800"/>
            <a:ext cx="1219200" cy="762000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200" b="1">
              <a:latin typeface="Arial Narrow" panose="020B0606020202030204" pitchFamily="34" charset="0"/>
            </a:endParaRPr>
          </a:p>
        </p:txBody>
      </p:sp>
      <p:sp>
        <p:nvSpPr>
          <p:cNvPr id="3081" name="Rectangle 27"/>
          <p:cNvSpPr>
            <a:spLocks noChangeArrowheads="1"/>
          </p:cNvSpPr>
          <p:nvPr/>
        </p:nvSpPr>
        <p:spPr bwMode="auto">
          <a:xfrm flipH="1">
            <a:off x="2895600" y="1828800"/>
            <a:ext cx="1219200" cy="762000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200" b="1">
              <a:latin typeface="Arial Narrow" panose="020B0606020202030204" pitchFamily="34" charset="0"/>
            </a:endParaRPr>
          </a:p>
        </p:txBody>
      </p:sp>
      <p:sp>
        <p:nvSpPr>
          <p:cNvPr id="3082" name="Line 28"/>
          <p:cNvSpPr>
            <a:spLocks noChangeShapeType="1"/>
          </p:cNvSpPr>
          <p:nvPr/>
        </p:nvSpPr>
        <p:spPr bwMode="auto">
          <a:xfrm flipH="1">
            <a:off x="838200" y="4102100"/>
            <a:ext cx="6781800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29"/>
          <p:cNvSpPr>
            <a:spLocks noChangeShapeType="1"/>
          </p:cNvSpPr>
          <p:nvPr/>
        </p:nvSpPr>
        <p:spPr bwMode="auto">
          <a:xfrm flipH="1" flipV="1">
            <a:off x="1219200" y="2590800"/>
            <a:ext cx="762000" cy="15081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30"/>
          <p:cNvSpPr>
            <a:spLocks noChangeShapeType="1"/>
          </p:cNvSpPr>
          <p:nvPr/>
        </p:nvSpPr>
        <p:spPr bwMode="auto">
          <a:xfrm flipH="1" flipV="1">
            <a:off x="3505200" y="2590800"/>
            <a:ext cx="762000" cy="15081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31"/>
          <p:cNvSpPr>
            <a:spLocks noChangeShapeType="1"/>
          </p:cNvSpPr>
          <p:nvPr/>
        </p:nvSpPr>
        <p:spPr bwMode="auto">
          <a:xfrm flipH="1" flipV="1">
            <a:off x="5715000" y="2590800"/>
            <a:ext cx="762000" cy="15081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32"/>
          <p:cNvSpPr>
            <a:spLocks noChangeShapeType="1"/>
          </p:cNvSpPr>
          <p:nvPr/>
        </p:nvSpPr>
        <p:spPr bwMode="auto">
          <a:xfrm flipH="1">
            <a:off x="1219200" y="4114800"/>
            <a:ext cx="762000" cy="15081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33"/>
          <p:cNvSpPr>
            <a:spLocks noChangeShapeType="1"/>
          </p:cNvSpPr>
          <p:nvPr/>
        </p:nvSpPr>
        <p:spPr bwMode="auto">
          <a:xfrm flipH="1">
            <a:off x="3505200" y="4114800"/>
            <a:ext cx="762000" cy="15081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34"/>
          <p:cNvSpPr>
            <a:spLocks noChangeShapeType="1"/>
          </p:cNvSpPr>
          <p:nvPr/>
        </p:nvSpPr>
        <p:spPr bwMode="auto">
          <a:xfrm flipH="1">
            <a:off x="5715000" y="4114800"/>
            <a:ext cx="762000" cy="15081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267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Arial Narrow</vt:lpstr>
      <vt:lpstr>Default Design</vt:lpstr>
      <vt:lpstr>Fishbone diagram template - Instructions</vt:lpstr>
      <vt:lpstr>PowerPoint Presentation</vt:lpstr>
      <vt:lpstr>Fishbone diagram template</vt:lpstr>
    </vt:vector>
  </TitlesOfParts>
  <Company>Kaiser Permanente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template</dc:title>
  <dc:creator>Lynn M. Garofalo-Wright</dc:creator>
  <cp:lastModifiedBy>Rachel L. Hollander</cp:lastModifiedBy>
  <cp:revision>10</cp:revision>
  <dcterms:created xsi:type="dcterms:W3CDTF">2009-03-20T17:55:44Z</dcterms:created>
  <dcterms:modified xsi:type="dcterms:W3CDTF">2015-10-16T19:31:24Z</dcterms:modified>
</cp:coreProperties>
</file>